
<file path=[Content_Types].xml><?xml version="1.0" encoding="utf-8"?>
<Types xmlns="http://schemas.openxmlformats.org/package/2006/content-types">
  <Default Extension="glb" ContentType="model/gltf.binary"/>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60" r:id="rId2"/>
    <p:sldId id="258" r:id="rId3"/>
    <p:sldId id="257" r:id="rId4"/>
    <p:sldId id="261" r:id="rId5"/>
    <p:sldId id="263" r:id="rId6"/>
    <p:sldId id="264" r:id="rId7"/>
    <p:sldId id="265" r:id="rId8"/>
    <p:sldId id="268" r:id="rId9"/>
    <p:sldId id="262"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B6AAA3F-683F-425B-9E29-7DA77E5A4B9D}">
          <p14:sldIdLst>
            <p14:sldId id="260"/>
            <p14:sldId id="258"/>
            <p14:sldId id="257"/>
            <p14:sldId id="261"/>
            <p14:sldId id="263"/>
            <p14:sldId id="264"/>
            <p14:sldId id="265"/>
            <p14:sldId id="268"/>
            <p14:sldId id="262"/>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6:46:55.864"/>
    </inkml:context>
    <inkml:brush xml:id="br0">
      <inkml:brushProperty name="width" value="0.035" units="cm"/>
      <inkml:brushProperty name="height" value="0.035" units="cm"/>
    </inkml:brush>
  </inkml:definitions>
  <inkml:trace contextRef="#ctx0" brushRef="#br0">333 1 24575,'-13'15'0,"1"0"0,1 1 0,1 0 0,0 1 0,-11 27 0,-6 9 0,-10 16 0,16-26 0,-53 77 0,-17 10 0,86-124 0,8-12 0,12-13 0,29-16 0,53-32 0,-73 54 0,0 1 0,1 1 0,1 1 0,0 1 0,0 2 0,1 0 0,-1 2 0,39-3 0,-56 7 0,-1 1 0,1 0 0,0 0 0,-1 1 0,1 0 0,0 0 0,-1 1 0,1 0 0,8 4 0,-2 1 0,-1 0 0,0 1 0,-1 0 0,15 13 0,-2-4-83,1-1-1,45 21 0,-41-22-1030,-2-1-5712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6:46:58.334"/>
    </inkml:context>
    <inkml:brush xml:id="br0">
      <inkml:brushProperty name="width" value="0.035" units="cm"/>
      <inkml:brushProperty name="height" value="0.035" units="cm"/>
    </inkml:brush>
  </inkml:definitions>
  <inkml:trace contextRef="#ctx0" brushRef="#br0">0 1088 24575,'21'-12'0,"-1"1"0,1 0 0,1 2 0,44-13 0,-28 9 0,222-77-201,164-55-213,-394 136 414,247-83 0,-214 68 0,-1-4 0,75-44 0,-98 48 0,-12 6 0,0 2 0,1 1 0,50-19 0,73-6 267,29-9 81,-86 13-348,119-40 0,243-42 0,-138 61 0,-270 52 0,68 2 0,-9 2 0,-66-4 67,79-19 0,1 0-1566,-87 20-5327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6:47:01.112"/>
    </inkml:context>
    <inkml:brush xml:id="br0">
      <inkml:brushProperty name="width" value="0.035" units="cm"/>
      <inkml:brushProperty name="height" value="0.035" units="cm"/>
    </inkml:brush>
  </inkml:definitions>
  <inkml:trace contextRef="#ctx0" brushRef="#br0">1 1 24575,'0'5'0,"0"6"0,5 8 0,7 0 0,1 1 0,-1 3 0,2-2 0,-1 0 0,-3 2 0,2-4 0,-1 1 0,-3-3-8191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6:47:05.561"/>
    </inkml:context>
    <inkml:brush xml:id="br0">
      <inkml:brushProperty name="width" value="0.035" units="cm"/>
      <inkml:brushProperty name="height" value="0.035" units="cm"/>
    </inkml:brush>
  </inkml:definitions>
  <inkml:trace contextRef="#ctx0" brushRef="#br0">1 257 24575,'10'0'0,"3"-5"0,6-2 0,3 0 0,-1-3 0,0-6 0,3 0 0,1 3 0,8-1 0,8-14 0,2-2 0,-1-2 0,-2 6 0,-4 6 0,-1 2 0,-8 4-8191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6:47:08.572"/>
    </inkml:context>
    <inkml:brush xml:id="br0">
      <inkml:brushProperty name="width" value="0.035" units="cm"/>
      <inkml:brushProperty name="height" value="0.035" units="cm"/>
    </inkml:brush>
  </inkml:definitions>
  <inkml:trace contextRef="#ctx0" brushRef="#br0">1 1 24575,'53'13'0,"1"-2"0,1-2 0,68 2 0,-117-10 0,241 14 0,53 4 0,77 25 0,196 13 0,-330-50 0,47 1 0,251 7 0,72 5 0,-407-8-1365,-182-11-5461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8BC97-65D2-4E78-B334-C8ED76AA1228}" type="datetimeFigureOut">
              <a:rPr lang="en-IN" smtClean="0"/>
              <a:t>20-12-2024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4B67B-62D3-4415-B6A2-2EC416489FD6}" type="slidenum">
              <a:rPr lang="en-IN" smtClean="0"/>
              <a:t>‹#›</a:t>
            </a:fld>
            <a:endParaRPr lang="en-IN"/>
          </a:p>
        </p:txBody>
      </p:sp>
    </p:spTree>
    <p:extLst>
      <p:ext uri="{BB962C8B-B14F-4D97-AF65-F5344CB8AC3E}">
        <p14:creationId xmlns:p14="http://schemas.microsoft.com/office/powerpoint/2010/main" val="273782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ACD67-8CFA-ADA1-8A56-498B5936AC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BE95882-ECFF-0BB9-604E-C61C6A9AD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B7D66A2-F0ED-8CE7-4EA5-17F98C2822B8}"/>
              </a:ext>
            </a:extLst>
          </p:cNvPr>
          <p:cNvSpPr>
            <a:spLocks noGrp="1"/>
          </p:cNvSpPr>
          <p:nvPr>
            <p:ph type="dt" sz="half" idx="10"/>
          </p:nvPr>
        </p:nvSpPr>
        <p:spPr/>
        <p:txBody>
          <a:bodyPr/>
          <a:lstStyle/>
          <a:p>
            <a:fld id="{EEFB7B1B-961B-4009-8B57-2A4D6724C283}" type="datetimeFigureOut">
              <a:rPr lang="en-IN" smtClean="0"/>
              <a:t>20-12-2024</a:t>
            </a:fld>
            <a:endParaRPr lang="en-IN"/>
          </a:p>
        </p:txBody>
      </p:sp>
      <p:sp>
        <p:nvSpPr>
          <p:cNvPr id="5" name="Footer Placeholder 4">
            <a:extLst>
              <a:ext uri="{FF2B5EF4-FFF2-40B4-BE49-F238E27FC236}">
                <a16:creationId xmlns:a16="http://schemas.microsoft.com/office/drawing/2014/main" id="{9E74B017-590C-2428-C929-5E4685BDD0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8B6F51-D394-01F3-D5D3-12FD80548672}"/>
              </a:ext>
            </a:extLst>
          </p:cNvPr>
          <p:cNvSpPr>
            <a:spLocks noGrp="1"/>
          </p:cNvSpPr>
          <p:nvPr>
            <p:ph type="sldNum" sz="quarter" idx="12"/>
          </p:nvPr>
        </p:nvSpPr>
        <p:spPr/>
        <p:txBody>
          <a:bodyPr/>
          <a:lstStyle/>
          <a:p>
            <a:fld id="{EEDC5D5B-EC3B-4F41-9C8B-EF54779E3789}" type="slidenum">
              <a:rPr lang="en-IN" smtClean="0"/>
              <a:t>‹#›</a:t>
            </a:fld>
            <a:endParaRPr lang="en-IN"/>
          </a:p>
        </p:txBody>
      </p:sp>
    </p:spTree>
    <p:extLst>
      <p:ext uri="{BB962C8B-B14F-4D97-AF65-F5344CB8AC3E}">
        <p14:creationId xmlns:p14="http://schemas.microsoft.com/office/powerpoint/2010/main" val="3794068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05E9-99F5-4F31-CEDA-7B1C712CB7E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96C73E-5FBD-A770-96ED-ED37836253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E2AEAC-E66D-B54D-BD88-1851E7FE6C54}"/>
              </a:ext>
            </a:extLst>
          </p:cNvPr>
          <p:cNvSpPr>
            <a:spLocks noGrp="1"/>
          </p:cNvSpPr>
          <p:nvPr>
            <p:ph type="dt" sz="half" idx="10"/>
          </p:nvPr>
        </p:nvSpPr>
        <p:spPr/>
        <p:txBody>
          <a:bodyPr/>
          <a:lstStyle/>
          <a:p>
            <a:fld id="{EEFB7B1B-961B-4009-8B57-2A4D6724C283}" type="datetimeFigureOut">
              <a:rPr lang="en-IN" smtClean="0"/>
              <a:t>20-12-2024</a:t>
            </a:fld>
            <a:endParaRPr lang="en-IN"/>
          </a:p>
        </p:txBody>
      </p:sp>
      <p:sp>
        <p:nvSpPr>
          <p:cNvPr id="5" name="Footer Placeholder 4">
            <a:extLst>
              <a:ext uri="{FF2B5EF4-FFF2-40B4-BE49-F238E27FC236}">
                <a16:creationId xmlns:a16="http://schemas.microsoft.com/office/drawing/2014/main" id="{9F5EDB95-27AF-B612-2576-4D453DC435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36F770-4FBC-B5EB-DF9E-5AC05DB973D0}"/>
              </a:ext>
            </a:extLst>
          </p:cNvPr>
          <p:cNvSpPr>
            <a:spLocks noGrp="1"/>
          </p:cNvSpPr>
          <p:nvPr>
            <p:ph type="sldNum" sz="quarter" idx="12"/>
          </p:nvPr>
        </p:nvSpPr>
        <p:spPr/>
        <p:txBody>
          <a:bodyPr/>
          <a:lstStyle/>
          <a:p>
            <a:fld id="{EEDC5D5B-EC3B-4F41-9C8B-EF54779E3789}" type="slidenum">
              <a:rPr lang="en-IN" smtClean="0"/>
              <a:t>‹#›</a:t>
            </a:fld>
            <a:endParaRPr lang="en-IN"/>
          </a:p>
        </p:txBody>
      </p:sp>
    </p:spTree>
    <p:extLst>
      <p:ext uri="{BB962C8B-B14F-4D97-AF65-F5344CB8AC3E}">
        <p14:creationId xmlns:p14="http://schemas.microsoft.com/office/powerpoint/2010/main" val="943121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28F233-6563-D0CB-0D65-C0BC62A115D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3EC97B-212F-4B7E-E240-CFD43EDAE7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8523D1-6B45-624E-0CD7-8CAC17466DE4}"/>
              </a:ext>
            </a:extLst>
          </p:cNvPr>
          <p:cNvSpPr>
            <a:spLocks noGrp="1"/>
          </p:cNvSpPr>
          <p:nvPr>
            <p:ph type="dt" sz="half" idx="10"/>
          </p:nvPr>
        </p:nvSpPr>
        <p:spPr/>
        <p:txBody>
          <a:bodyPr/>
          <a:lstStyle/>
          <a:p>
            <a:fld id="{EEFB7B1B-961B-4009-8B57-2A4D6724C283}" type="datetimeFigureOut">
              <a:rPr lang="en-IN" smtClean="0"/>
              <a:t>20-12-2024</a:t>
            </a:fld>
            <a:endParaRPr lang="en-IN"/>
          </a:p>
        </p:txBody>
      </p:sp>
      <p:sp>
        <p:nvSpPr>
          <p:cNvPr id="5" name="Footer Placeholder 4">
            <a:extLst>
              <a:ext uri="{FF2B5EF4-FFF2-40B4-BE49-F238E27FC236}">
                <a16:creationId xmlns:a16="http://schemas.microsoft.com/office/drawing/2014/main" id="{52220FC0-A167-210B-C343-653F021BD8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D15DD4-6F60-9B21-0235-323BF62814E3}"/>
              </a:ext>
            </a:extLst>
          </p:cNvPr>
          <p:cNvSpPr>
            <a:spLocks noGrp="1"/>
          </p:cNvSpPr>
          <p:nvPr>
            <p:ph type="sldNum" sz="quarter" idx="12"/>
          </p:nvPr>
        </p:nvSpPr>
        <p:spPr/>
        <p:txBody>
          <a:bodyPr/>
          <a:lstStyle/>
          <a:p>
            <a:fld id="{EEDC5D5B-EC3B-4F41-9C8B-EF54779E3789}" type="slidenum">
              <a:rPr lang="en-IN" smtClean="0"/>
              <a:t>‹#›</a:t>
            </a:fld>
            <a:endParaRPr lang="en-IN"/>
          </a:p>
        </p:txBody>
      </p:sp>
    </p:spTree>
    <p:extLst>
      <p:ext uri="{BB962C8B-B14F-4D97-AF65-F5344CB8AC3E}">
        <p14:creationId xmlns:p14="http://schemas.microsoft.com/office/powerpoint/2010/main" val="3748962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462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0ADA-4111-7C6E-59F5-7948B9046C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E4644F-7DE2-DB3B-813A-990B90F1C5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E17DED-420C-B38F-CB49-9EBB0BFE8B23}"/>
              </a:ext>
            </a:extLst>
          </p:cNvPr>
          <p:cNvSpPr>
            <a:spLocks noGrp="1"/>
          </p:cNvSpPr>
          <p:nvPr>
            <p:ph type="dt" sz="half" idx="10"/>
          </p:nvPr>
        </p:nvSpPr>
        <p:spPr/>
        <p:txBody>
          <a:bodyPr/>
          <a:lstStyle/>
          <a:p>
            <a:fld id="{EEFB7B1B-961B-4009-8B57-2A4D6724C283}" type="datetimeFigureOut">
              <a:rPr lang="en-IN" smtClean="0"/>
              <a:t>20-12-2024</a:t>
            </a:fld>
            <a:endParaRPr lang="en-IN"/>
          </a:p>
        </p:txBody>
      </p:sp>
      <p:sp>
        <p:nvSpPr>
          <p:cNvPr id="5" name="Footer Placeholder 4">
            <a:extLst>
              <a:ext uri="{FF2B5EF4-FFF2-40B4-BE49-F238E27FC236}">
                <a16:creationId xmlns:a16="http://schemas.microsoft.com/office/drawing/2014/main" id="{10039F01-6185-52FB-A26C-2D9EA52342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3CFDEE-BAC7-C73A-75D1-E92DE18ECB22}"/>
              </a:ext>
            </a:extLst>
          </p:cNvPr>
          <p:cNvSpPr>
            <a:spLocks noGrp="1"/>
          </p:cNvSpPr>
          <p:nvPr>
            <p:ph type="sldNum" sz="quarter" idx="12"/>
          </p:nvPr>
        </p:nvSpPr>
        <p:spPr/>
        <p:txBody>
          <a:bodyPr/>
          <a:lstStyle/>
          <a:p>
            <a:fld id="{EEDC5D5B-EC3B-4F41-9C8B-EF54779E3789}" type="slidenum">
              <a:rPr lang="en-IN" smtClean="0"/>
              <a:t>‹#›</a:t>
            </a:fld>
            <a:endParaRPr lang="en-IN"/>
          </a:p>
        </p:txBody>
      </p:sp>
    </p:spTree>
    <p:extLst>
      <p:ext uri="{BB962C8B-B14F-4D97-AF65-F5344CB8AC3E}">
        <p14:creationId xmlns:p14="http://schemas.microsoft.com/office/powerpoint/2010/main" val="3084694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CEE7F-92DA-8431-7956-79C22478A3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D126C61-EF85-C0C1-4D37-D395FE07DD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35804D-7E0D-5B74-BBE7-81D34C81A4D2}"/>
              </a:ext>
            </a:extLst>
          </p:cNvPr>
          <p:cNvSpPr>
            <a:spLocks noGrp="1"/>
          </p:cNvSpPr>
          <p:nvPr>
            <p:ph type="dt" sz="half" idx="10"/>
          </p:nvPr>
        </p:nvSpPr>
        <p:spPr/>
        <p:txBody>
          <a:bodyPr/>
          <a:lstStyle/>
          <a:p>
            <a:fld id="{EEFB7B1B-961B-4009-8B57-2A4D6724C283}" type="datetimeFigureOut">
              <a:rPr lang="en-IN" smtClean="0"/>
              <a:t>20-12-2024</a:t>
            </a:fld>
            <a:endParaRPr lang="en-IN"/>
          </a:p>
        </p:txBody>
      </p:sp>
      <p:sp>
        <p:nvSpPr>
          <p:cNvPr id="5" name="Footer Placeholder 4">
            <a:extLst>
              <a:ext uri="{FF2B5EF4-FFF2-40B4-BE49-F238E27FC236}">
                <a16:creationId xmlns:a16="http://schemas.microsoft.com/office/drawing/2014/main" id="{959AD95F-F77B-55E6-D77C-6F721F9FC3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E3788A-64BF-CB13-BE55-63BCDE80AD86}"/>
              </a:ext>
            </a:extLst>
          </p:cNvPr>
          <p:cNvSpPr>
            <a:spLocks noGrp="1"/>
          </p:cNvSpPr>
          <p:nvPr>
            <p:ph type="sldNum" sz="quarter" idx="12"/>
          </p:nvPr>
        </p:nvSpPr>
        <p:spPr/>
        <p:txBody>
          <a:bodyPr/>
          <a:lstStyle/>
          <a:p>
            <a:fld id="{EEDC5D5B-EC3B-4F41-9C8B-EF54779E3789}" type="slidenum">
              <a:rPr lang="en-IN" smtClean="0"/>
              <a:t>‹#›</a:t>
            </a:fld>
            <a:endParaRPr lang="en-IN"/>
          </a:p>
        </p:txBody>
      </p:sp>
    </p:spTree>
    <p:extLst>
      <p:ext uri="{BB962C8B-B14F-4D97-AF65-F5344CB8AC3E}">
        <p14:creationId xmlns:p14="http://schemas.microsoft.com/office/powerpoint/2010/main" val="2071104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1E60-4FC1-E990-A9B7-68CAAF118C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FCEBEA-B406-FA81-6704-EAFFB803CF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DF45F60-F284-4A11-3D37-3F12B435F0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0BD716F-467B-F1CE-0088-DB489C5AC49F}"/>
              </a:ext>
            </a:extLst>
          </p:cNvPr>
          <p:cNvSpPr>
            <a:spLocks noGrp="1"/>
          </p:cNvSpPr>
          <p:nvPr>
            <p:ph type="dt" sz="half" idx="10"/>
          </p:nvPr>
        </p:nvSpPr>
        <p:spPr/>
        <p:txBody>
          <a:bodyPr/>
          <a:lstStyle/>
          <a:p>
            <a:fld id="{EEFB7B1B-961B-4009-8B57-2A4D6724C283}" type="datetimeFigureOut">
              <a:rPr lang="en-IN" smtClean="0"/>
              <a:t>20-12-2024</a:t>
            </a:fld>
            <a:endParaRPr lang="en-IN"/>
          </a:p>
        </p:txBody>
      </p:sp>
      <p:sp>
        <p:nvSpPr>
          <p:cNvPr id="6" name="Footer Placeholder 5">
            <a:extLst>
              <a:ext uri="{FF2B5EF4-FFF2-40B4-BE49-F238E27FC236}">
                <a16:creationId xmlns:a16="http://schemas.microsoft.com/office/drawing/2014/main" id="{3A03E5F4-FC8D-E306-56C6-2C12AAD45EE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7221D0-70D3-E18A-1B0F-9F339F1C30C3}"/>
              </a:ext>
            </a:extLst>
          </p:cNvPr>
          <p:cNvSpPr>
            <a:spLocks noGrp="1"/>
          </p:cNvSpPr>
          <p:nvPr>
            <p:ph type="sldNum" sz="quarter" idx="12"/>
          </p:nvPr>
        </p:nvSpPr>
        <p:spPr/>
        <p:txBody>
          <a:bodyPr/>
          <a:lstStyle/>
          <a:p>
            <a:fld id="{EEDC5D5B-EC3B-4F41-9C8B-EF54779E3789}" type="slidenum">
              <a:rPr lang="en-IN" smtClean="0"/>
              <a:t>‹#›</a:t>
            </a:fld>
            <a:endParaRPr lang="en-IN"/>
          </a:p>
        </p:txBody>
      </p:sp>
    </p:spTree>
    <p:extLst>
      <p:ext uri="{BB962C8B-B14F-4D97-AF65-F5344CB8AC3E}">
        <p14:creationId xmlns:p14="http://schemas.microsoft.com/office/powerpoint/2010/main" val="3908196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8DFA3-1E1C-CBE5-3B7A-F5E645C42E2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935E53-415C-A736-3D16-9172024A51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AEF15C-23AC-3C57-49D3-61203B9F2C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D925A61-D091-D524-F3F8-41D4CDCFAE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83EEA9-F8A1-56E3-AA87-679E189338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AED22C2-8EE0-A725-6004-0C9211B2C4C6}"/>
              </a:ext>
            </a:extLst>
          </p:cNvPr>
          <p:cNvSpPr>
            <a:spLocks noGrp="1"/>
          </p:cNvSpPr>
          <p:nvPr>
            <p:ph type="dt" sz="half" idx="10"/>
          </p:nvPr>
        </p:nvSpPr>
        <p:spPr/>
        <p:txBody>
          <a:bodyPr/>
          <a:lstStyle/>
          <a:p>
            <a:fld id="{EEFB7B1B-961B-4009-8B57-2A4D6724C283}" type="datetimeFigureOut">
              <a:rPr lang="en-IN" smtClean="0"/>
              <a:t>20-12-2024</a:t>
            </a:fld>
            <a:endParaRPr lang="en-IN"/>
          </a:p>
        </p:txBody>
      </p:sp>
      <p:sp>
        <p:nvSpPr>
          <p:cNvPr id="8" name="Footer Placeholder 7">
            <a:extLst>
              <a:ext uri="{FF2B5EF4-FFF2-40B4-BE49-F238E27FC236}">
                <a16:creationId xmlns:a16="http://schemas.microsoft.com/office/drawing/2014/main" id="{8A85D269-D94B-A9A8-FC6A-235E50D774E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5C2F735-24DA-D98A-EEE0-2B08A7A1C201}"/>
              </a:ext>
            </a:extLst>
          </p:cNvPr>
          <p:cNvSpPr>
            <a:spLocks noGrp="1"/>
          </p:cNvSpPr>
          <p:nvPr>
            <p:ph type="sldNum" sz="quarter" idx="12"/>
          </p:nvPr>
        </p:nvSpPr>
        <p:spPr/>
        <p:txBody>
          <a:bodyPr/>
          <a:lstStyle/>
          <a:p>
            <a:fld id="{EEDC5D5B-EC3B-4F41-9C8B-EF54779E3789}" type="slidenum">
              <a:rPr lang="en-IN" smtClean="0"/>
              <a:t>‹#›</a:t>
            </a:fld>
            <a:endParaRPr lang="en-IN"/>
          </a:p>
        </p:txBody>
      </p:sp>
    </p:spTree>
    <p:extLst>
      <p:ext uri="{BB962C8B-B14F-4D97-AF65-F5344CB8AC3E}">
        <p14:creationId xmlns:p14="http://schemas.microsoft.com/office/powerpoint/2010/main" val="3805867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271F2-0F73-8958-9EE9-64CDE26DB20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C719717-0E21-6FA7-8C88-4954281ADADD}"/>
              </a:ext>
            </a:extLst>
          </p:cNvPr>
          <p:cNvSpPr>
            <a:spLocks noGrp="1"/>
          </p:cNvSpPr>
          <p:nvPr>
            <p:ph type="dt" sz="half" idx="10"/>
          </p:nvPr>
        </p:nvSpPr>
        <p:spPr/>
        <p:txBody>
          <a:bodyPr/>
          <a:lstStyle/>
          <a:p>
            <a:fld id="{EEFB7B1B-961B-4009-8B57-2A4D6724C283}" type="datetimeFigureOut">
              <a:rPr lang="en-IN" smtClean="0"/>
              <a:t>20-12-2024</a:t>
            </a:fld>
            <a:endParaRPr lang="en-IN"/>
          </a:p>
        </p:txBody>
      </p:sp>
      <p:sp>
        <p:nvSpPr>
          <p:cNvPr id="4" name="Footer Placeholder 3">
            <a:extLst>
              <a:ext uri="{FF2B5EF4-FFF2-40B4-BE49-F238E27FC236}">
                <a16:creationId xmlns:a16="http://schemas.microsoft.com/office/drawing/2014/main" id="{A3BAA44A-E659-BB2E-88A0-BB9EA8ACF7E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4C7F904-5CA4-01EB-5640-914CE06A2FAC}"/>
              </a:ext>
            </a:extLst>
          </p:cNvPr>
          <p:cNvSpPr>
            <a:spLocks noGrp="1"/>
          </p:cNvSpPr>
          <p:nvPr>
            <p:ph type="sldNum" sz="quarter" idx="12"/>
          </p:nvPr>
        </p:nvSpPr>
        <p:spPr/>
        <p:txBody>
          <a:bodyPr/>
          <a:lstStyle/>
          <a:p>
            <a:fld id="{EEDC5D5B-EC3B-4F41-9C8B-EF54779E3789}" type="slidenum">
              <a:rPr lang="en-IN" smtClean="0"/>
              <a:t>‹#›</a:t>
            </a:fld>
            <a:endParaRPr lang="en-IN"/>
          </a:p>
        </p:txBody>
      </p:sp>
    </p:spTree>
    <p:extLst>
      <p:ext uri="{BB962C8B-B14F-4D97-AF65-F5344CB8AC3E}">
        <p14:creationId xmlns:p14="http://schemas.microsoft.com/office/powerpoint/2010/main" val="5977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661512-069A-1417-9BC8-213B20777CAA}"/>
              </a:ext>
            </a:extLst>
          </p:cNvPr>
          <p:cNvSpPr>
            <a:spLocks noGrp="1"/>
          </p:cNvSpPr>
          <p:nvPr>
            <p:ph type="dt" sz="half" idx="10"/>
          </p:nvPr>
        </p:nvSpPr>
        <p:spPr/>
        <p:txBody>
          <a:bodyPr/>
          <a:lstStyle/>
          <a:p>
            <a:fld id="{EEFB7B1B-961B-4009-8B57-2A4D6724C283}" type="datetimeFigureOut">
              <a:rPr lang="en-IN" smtClean="0"/>
              <a:t>20-12-2024</a:t>
            </a:fld>
            <a:endParaRPr lang="en-IN"/>
          </a:p>
        </p:txBody>
      </p:sp>
      <p:sp>
        <p:nvSpPr>
          <p:cNvPr id="3" name="Footer Placeholder 2">
            <a:extLst>
              <a:ext uri="{FF2B5EF4-FFF2-40B4-BE49-F238E27FC236}">
                <a16:creationId xmlns:a16="http://schemas.microsoft.com/office/drawing/2014/main" id="{6D7D2658-49B0-B278-0FBE-4FA28690141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E720A35-16C8-9743-BB68-BE5D4FF2B3FC}"/>
              </a:ext>
            </a:extLst>
          </p:cNvPr>
          <p:cNvSpPr>
            <a:spLocks noGrp="1"/>
          </p:cNvSpPr>
          <p:nvPr>
            <p:ph type="sldNum" sz="quarter" idx="12"/>
          </p:nvPr>
        </p:nvSpPr>
        <p:spPr/>
        <p:txBody>
          <a:bodyPr/>
          <a:lstStyle/>
          <a:p>
            <a:fld id="{EEDC5D5B-EC3B-4F41-9C8B-EF54779E3789}" type="slidenum">
              <a:rPr lang="en-IN" smtClean="0"/>
              <a:t>‹#›</a:t>
            </a:fld>
            <a:endParaRPr lang="en-IN"/>
          </a:p>
        </p:txBody>
      </p:sp>
    </p:spTree>
    <p:extLst>
      <p:ext uri="{BB962C8B-B14F-4D97-AF65-F5344CB8AC3E}">
        <p14:creationId xmlns:p14="http://schemas.microsoft.com/office/powerpoint/2010/main" val="1141477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010DB-F4D1-7335-320E-F814F09F61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79B6537-AD3A-1527-69CB-58DA96D46C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CD33D0D-C85E-83FD-7EF7-214D66F029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6705D2-CCDF-A27D-3A1C-0E2E152DFC0C}"/>
              </a:ext>
            </a:extLst>
          </p:cNvPr>
          <p:cNvSpPr>
            <a:spLocks noGrp="1"/>
          </p:cNvSpPr>
          <p:nvPr>
            <p:ph type="dt" sz="half" idx="10"/>
          </p:nvPr>
        </p:nvSpPr>
        <p:spPr/>
        <p:txBody>
          <a:bodyPr/>
          <a:lstStyle/>
          <a:p>
            <a:fld id="{EEFB7B1B-961B-4009-8B57-2A4D6724C283}" type="datetimeFigureOut">
              <a:rPr lang="en-IN" smtClean="0"/>
              <a:t>20-12-2024</a:t>
            </a:fld>
            <a:endParaRPr lang="en-IN"/>
          </a:p>
        </p:txBody>
      </p:sp>
      <p:sp>
        <p:nvSpPr>
          <p:cNvPr id="6" name="Footer Placeholder 5">
            <a:extLst>
              <a:ext uri="{FF2B5EF4-FFF2-40B4-BE49-F238E27FC236}">
                <a16:creationId xmlns:a16="http://schemas.microsoft.com/office/drawing/2014/main" id="{25C7B773-3566-AA23-CD44-439B31E161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2D1A89-3589-27C2-F298-8E6EE5CB0B30}"/>
              </a:ext>
            </a:extLst>
          </p:cNvPr>
          <p:cNvSpPr>
            <a:spLocks noGrp="1"/>
          </p:cNvSpPr>
          <p:nvPr>
            <p:ph type="sldNum" sz="quarter" idx="12"/>
          </p:nvPr>
        </p:nvSpPr>
        <p:spPr/>
        <p:txBody>
          <a:bodyPr/>
          <a:lstStyle/>
          <a:p>
            <a:fld id="{EEDC5D5B-EC3B-4F41-9C8B-EF54779E3789}" type="slidenum">
              <a:rPr lang="en-IN" smtClean="0"/>
              <a:t>‹#›</a:t>
            </a:fld>
            <a:endParaRPr lang="en-IN"/>
          </a:p>
        </p:txBody>
      </p:sp>
    </p:spTree>
    <p:extLst>
      <p:ext uri="{BB962C8B-B14F-4D97-AF65-F5344CB8AC3E}">
        <p14:creationId xmlns:p14="http://schemas.microsoft.com/office/powerpoint/2010/main" val="532803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74CAC-161D-1F65-1D21-149897F659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C9B340D-88DD-CC24-616D-713DD5A6D0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2919A40-CB56-03C9-876B-64A820840A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81DD75-5998-7F85-0451-F1860782BD8B}"/>
              </a:ext>
            </a:extLst>
          </p:cNvPr>
          <p:cNvSpPr>
            <a:spLocks noGrp="1"/>
          </p:cNvSpPr>
          <p:nvPr>
            <p:ph type="dt" sz="half" idx="10"/>
          </p:nvPr>
        </p:nvSpPr>
        <p:spPr/>
        <p:txBody>
          <a:bodyPr/>
          <a:lstStyle/>
          <a:p>
            <a:fld id="{EEFB7B1B-961B-4009-8B57-2A4D6724C283}" type="datetimeFigureOut">
              <a:rPr lang="en-IN" smtClean="0"/>
              <a:t>20-12-2024</a:t>
            </a:fld>
            <a:endParaRPr lang="en-IN"/>
          </a:p>
        </p:txBody>
      </p:sp>
      <p:sp>
        <p:nvSpPr>
          <p:cNvPr id="6" name="Footer Placeholder 5">
            <a:extLst>
              <a:ext uri="{FF2B5EF4-FFF2-40B4-BE49-F238E27FC236}">
                <a16:creationId xmlns:a16="http://schemas.microsoft.com/office/drawing/2014/main" id="{99E82478-A578-7132-1371-1A06EEE8D5F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215EBDB-26CA-A75A-624B-03AF2271E15D}"/>
              </a:ext>
            </a:extLst>
          </p:cNvPr>
          <p:cNvSpPr>
            <a:spLocks noGrp="1"/>
          </p:cNvSpPr>
          <p:nvPr>
            <p:ph type="sldNum" sz="quarter" idx="12"/>
          </p:nvPr>
        </p:nvSpPr>
        <p:spPr/>
        <p:txBody>
          <a:bodyPr/>
          <a:lstStyle/>
          <a:p>
            <a:fld id="{EEDC5D5B-EC3B-4F41-9C8B-EF54779E3789}" type="slidenum">
              <a:rPr lang="en-IN" smtClean="0"/>
              <a:t>‹#›</a:t>
            </a:fld>
            <a:endParaRPr lang="en-IN"/>
          </a:p>
        </p:txBody>
      </p:sp>
    </p:spTree>
    <p:extLst>
      <p:ext uri="{BB962C8B-B14F-4D97-AF65-F5344CB8AC3E}">
        <p14:creationId xmlns:p14="http://schemas.microsoft.com/office/powerpoint/2010/main" val="2990123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FEA28E-2B21-2709-D418-3C4089E522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2EB4B3E-43A4-B38D-DFFD-E93E116E53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F6EDB4-186B-EBAB-80F0-D157688014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FB7B1B-961B-4009-8B57-2A4D6724C283}" type="datetimeFigureOut">
              <a:rPr lang="en-IN" smtClean="0"/>
              <a:t>20-12-2024</a:t>
            </a:fld>
            <a:endParaRPr lang="en-IN"/>
          </a:p>
        </p:txBody>
      </p:sp>
      <p:sp>
        <p:nvSpPr>
          <p:cNvPr id="5" name="Footer Placeholder 4">
            <a:extLst>
              <a:ext uri="{FF2B5EF4-FFF2-40B4-BE49-F238E27FC236}">
                <a16:creationId xmlns:a16="http://schemas.microsoft.com/office/drawing/2014/main" id="{2C85091C-4405-F456-6F4D-A2ED81730D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A245103-23FB-6858-C11C-4E6F8560C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DC5D5B-EC3B-4F41-9C8B-EF54779E3789}" type="slidenum">
              <a:rPr lang="en-IN" smtClean="0"/>
              <a:t>‹#›</a:t>
            </a:fld>
            <a:endParaRPr lang="en-IN"/>
          </a:p>
        </p:txBody>
      </p:sp>
    </p:spTree>
    <p:extLst>
      <p:ext uri="{BB962C8B-B14F-4D97-AF65-F5344CB8AC3E}">
        <p14:creationId xmlns:p14="http://schemas.microsoft.com/office/powerpoint/2010/main" val="3219924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2.glb"/><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10.png"/><Relationship Id="rId18" Type="http://schemas.openxmlformats.org/officeDocument/2006/relationships/customXml" Target="../ink/ink5.xml"/><Relationship Id="rId3" Type="http://schemas.microsoft.com/office/2017/06/relationships/model3d" Target="../media/model3d1.glb"/><Relationship Id="rId7" Type="http://schemas.openxmlformats.org/officeDocument/2006/relationships/image" Target="../media/image7.png"/><Relationship Id="rId12" Type="http://schemas.openxmlformats.org/officeDocument/2006/relationships/customXml" Target="../ink/ink2.xml"/><Relationship Id="rId17" Type="http://schemas.openxmlformats.org/officeDocument/2006/relationships/image" Target="../media/image12.png"/><Relationship Id="rId2" Type="http://schemas.openxmlformats.org/officeDocument/2006/relationships/slideLayout" Target="../slideLayouts/slideLayout7.xml"/><Relationship Id="rId16" Type="http://schemas.openxmlformats.org/officeDocument/2006/relationships/customXml" Target="../ink/ink4.xml"/><Relationship Id="rId1" Type="http://schemas.openxmlformats.org/officeDocument/2006/relationships/tags" Target="../tags/tag1.xml"/><Relationship Id="rId6" Type="http://schemas.openxmlformats.org/officeDocument/2006/relationships/image" Target="../media/image6.png"/><Relationship Id="rId11" Type="http://schemas.openxmlformats.org/officeDocument/2006/relationships/image" Target="../media/image90.png"/><Relationship Id="rId5" Type="http://schemas.microsoft.com/office/2017/06/relationships/model3d" Target="../media/model3d3.glb"/><Relationship Id="rId15" Type="http://schemas.openxmlformats.org/officeDocument/2006/relationships/image" Target="../media/image11.png"/><Relationship Id="rId19" Type="http://schemas.openxmlformats.org/officeDocument/2006/relationships/image" Target="../media/image13.png"/><Relationship Id="rId4" Type="http://schemas.openxmlformats.org/officeDocument/2006/relationships/image" Target="../media/image5.png"/><Relationship Id="rId1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video" Target="NULL" TargetMode="Externa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slideLayout" Target="../slideLayouts/slideLayout12.xml"/><Relationship Id="rId4" Type="http://schemas.microsoft.com/office/2007/relationships/media" Target="../media/media2.mp4"/></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165EE25D-6940-B816-4DA7-C03DE1FE518E}"/>
                  </a:ext>
                </a:extLst>
              </p:cNvPr>
              <p:cNvGraphicFramePr>
                <a:graphicFrameLocks noChangeAspect="1"/>
              </p:cNvGraphicFramePr>
              <p:nvPr>
                <p:extLst>
                  <p:ext uri="{D42A27DB-BD31-4B8C-83A1-F6EECF244321}">
                    <p14:modId xmlns:p14="http://schemas.microsoft.com/office/powerpoint/2010/main" val="2543771854"/>
                  </p:ext>
                </p:extLst>
              </p:nvPr>
            </p:nvGraphicFramePr>
            <p:xfrm>
              <a:off x="6128657" y="1316038"/>
              <a:ext cx="6165907" cy="4571999"/>
            </p:xfrm>
            <a:graphic>
              <a:graphicData uri="http://schemas.microsoft.com/office/drawing/2017/model3d">
                <am3d:model3d r:embed="rId2">
                  <am3d:spPr>
                    <a:xfrm>
                      <a:off x="0" y="0"/>
                      <a:ext cx="6165907" cy="4571999"/>
                    </a:xfrm>
                    <a:prstGeom prst="rect">
                      <a:avLst/>
                    </a:prstGeom>
                  </am3d:spPr>
                  <am3d:camera>
                    <am3d:pos x="0" y="0" z="58819933"/>
                    <am3d:up dx="0" dy="36000000" dz="0"/>
                    <am3d:lookAt x="0" y="0" z="0"/>
                    <am3d:perspective fov="2700000"/>
                  </am3d:camera>
                  <am3d:trans>
                    <am3d:meterPerModelUnit n="77112" d="1000000"/>
                    <am3d:preTrans dx="-1" dy="10103342" dz="-445728"/>
                    <am3d:scale>
                      <am3d:sx n="1000000" d="1000000"/>
                      <am3d:sy n="1000000" d="1000000"/>
                      <am3d:sz n="1000000" d="1000000"/>
                    </am3d:scale>
                    <am3d:rot ay="16200000"/>
                    <am3d:postTrans dx="0" dy="0" dz="0"/>
                  </am3d:trans>
                  <am3d:raster rName="Office3DRenderer" rVer="16.0.8326">
                    <am3d:blip r:embed="rId3"/>
                  </am3d:raster>
                  <am3d:objViewport viewportSz="80953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165EE25D-6940-B816-4DA7-C03DE1FE518E}"/>
                  </a:ext>
                </a:extLst>
              </p:cNvPr>
              <p:cNvPicPr>
                <a:picLocks noGrp="1" noRot="1" noChangeAspect="1" noMove="1" noResize="1" noEditPoints="1" noAdjustHandles="1" noChangeArrowheads="1" noChangeShapeType="1" noCrop="1"/>
              </p:cNvPicPr>
              <p:nvPr/>
            </p:nvPicPr>
            <p:blipFill>
              <a:blip r:embed="rId3"/>
              <a:stretch>
                <a:fillRect/>
              </a:stretch>
            </p:blipFill>
            <p:spPr>
              <a:xfrm>
                <a:off x="6128657" y="1316038"/>
                <a:ext cx="6165907" cy="4571999"/>
              </a:xfrm>
              <a:prstGeom prst="rect">
                <a:avLst/>
              </a:prstGeom>
            </p:spPr>
          </p:pic>
        </mc:Fallback>
      </mc:AlternateContent>
      <p:sp>
        <p:nvSpPr>
          <p:cNvPr id="6" name="TextBox 5">
            <a:extLst>
              <a:ext uri="{FF2B5EF4-FFF2-40B4-BE49-F238E27FC236}">
                <a16:creationId xmlns:a16="http://schemas.microsoft.com/office/drawing/2014/main" id="{780F5828-47AB-7BD5-7525-A089AAE20CED}"/>
              </a:ext>
            </a:extLst>
          </p:cNvPr>
          <p:cNvSpPr txBox="1"/>
          <p:nvPr/>
        </p:nvSpPr>
        <p:spPr>
          <a:xfrm>
            <a:off x="424543" y="1175657"/>
            <a:ext cx="5453743" cy="1569660"/>
          </a:xfrm>
          <a:prstGeom prst="rect">
            <a:avLst/>
          </a:prstGeom>
          <a:noFill/>
        </p:spPr>
        <p:txBody>
          <a:bodyPr wrap="square" rtlCol="0">
            <a:spAutoFit/>
          </a:bodyPr>
          <a:lstStyle/>
          <a:p>
            <a:r>
              <a:rPr lang="en-US" sz="9600" dirty="0"/>
              <a:t>A.I GUN </a:t>
            </a:r>
            <a:endParaRPr lang="en-IN" sz="9600" dirty="0"/>
          </a:p>
        </p:txBody>
      </p:sp>
    </p:spTree>
    <p:extLst>
      <p:ext uri="{BB962C8B-B14F-4D97-AF65-F5344CB8AC3E}">
        <p14:creationId xmlns:p14="http://schemas.microsoft.com/office/powerpoint/2010/main" val="3800473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09F827-078C-1DFE-BAB1-CBFBD812D65B}"/>
              </a:ext>
            </a:extLst>
          </p:cNvPr>
          <p:cNvSpPr txBox="1"/>
          <p:nvPr/>
        </p:nvSpPr>
        <p:spPr>
          <a:xfrm>
            <a:off x="2754086" y="0"/>
            <a:ext cx="6662057" cy="707886"/>
          </a:xfrm>
          <a:prstGeom prst="rect">
            <a:avLst/>
          </a:prstGeom>
          <a:noFill/>
        </p:spPr>
        <p:txBody>
          <a:bodyPr wrap="square" rtlCol="0">
            <a:spAutoFit/>
          </a:bodyPr>
          <a:lstStyle/>
          <a:p>
            <a:pPr algn="ctr"/>
            <a:r>
              <a:rPr lang="en-US" sz="4000" dirty="0"/>
              <a:t>FUTURE SCOPE</a:t>
            </a:r>
            <a:endParaRPr lang="en-IN" sz="4000" dirty="0"/>
          </a:p>
        </p:txBody>
      </p:sp>
      <p:sp>
        <p:nvSpPr>
          <p:cNvPr id="3" name="TextBox 2">
            <a:extLst>
              <a:ext uri="{FF2B5EF4-FFF2-40B4-BE49-F238E27FC236}">
                <a16:creationId xmlns:a16="http://schemas.microsoft.com/office/drawing/2014/main" id="{38379825-B040-7A07-DDDD-E2850272A2BA}"/>
              </a:ext>
            </a:extLst>
          </p:cNvPr>
          <p:cNvSpPr txBox="1"/>
          <p:nvPr/>
        </p:nvSpPr>
        <p:spPr>
          <a:xfrm>
            <a:off x="1012371" y="3930057"/>
            <a:ext cx="4354286" cy="2308324"/>
          </a:xfrm>
          <a:prstGeom prst="rect">
            <a:avLst/>
          </a:prstGeom>
          <a:noFill/>
        </p:spPr>
        <p:txBody>
          <a:bodyPr wrap="square" rtlCol="0">
            <a:spAutoFit/>
          </a:bodyPr>
          <a:lstStyle/>
          <a:p>
            <a:r>
              <a:rPr lang="en-US" dirty="0"/>
              <a:t>Implementing the AI gun in military bases can significantly enhance security by providing automated intruder detection and response capabilities. It can be integrated into existing surveillance systems to provide real-time threat detection and precise targeting, increasing the overall effectiveness of base security.</a:t>
            </a:r>
            <a:endParaRPr lang="en-IN" dirty="0"/>
          </a:p>
        </p:txBody>
      </p:sp>
      <p:sp>
        <p:nvSpPr>
          <p:cNvPr id="4" name="TextBox 3">
            <a:extLst>
              <a:ext uri="{FF2B5EF4-FFF2-40B4-BE49-F238E27FC236}">
                <a16:creationId xmlns:a16="http://schemas.microsoft.com/office/drawing/2014/main" id="{B99E68AC-0621-D36D-5676-7B2A7123C8C1}"/>
              </a:ext>
            </a:extLst>
          </p:cNvPr>
          <p:cNvSpPr txBox="1"/>
          <p:nvPr/>
        </p:nvSpPr>
        <p:spPr>
          <a:xfrm>
            <a:off x="7032171" y="3930057"/>
            <a:ext cx="4147458" cy="2308324"/>
          </a:xfrm>
          <a:prstGeom prst="rect">
            <a:avLst/>
          </a:prstGeom>
          <a:noFill/>
        </p:spPr>
        <p:txBody>
          <a:bodyPr wrap="square" rtlCol="0">
            <a:spAutoFit/>
          </a:bodyPr>
          <a:lstStyle/>
          <a:p>
            <a:r>
              <a:rPr lang="en-US" dirty="0"/>
              <a:t> The AI gun can also be used for animal tranquilization in zoo’s and various purposes where animal attacks are frequent and are critical areas for example Coyote attacks in U.S or Leopard attacks in Maharashtra this Gun can be installed in zoo’s and pistol can be substituted by tranquilizer.(Using Models for animals)</a:t>
            </a:r>
            <a:endParaRPr lang="en-IN" dirty="0"/>
          </a:p>
        </p:txBody>
      </p:sp>
      <p:pic>
        <p:nvPicPr>
          <p:cNvPr id="4098" name="Picture 2" descr="Scientists Now Know Why Coyotes ...">
            <a:extLst>
              <a:ext uri="{FF2B5EF4-FFF2-40B4-BE49-F238E27FC236}">
                <a16:creationId xmlns:a16="http://schemas.microsoft.com/office/drawing/2014/main" id="{AA6D43B3-F84D-A5BD-3ABF-749EE5466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2862" y="1088571"/>
            <a:ext cx="4645866" cy="260168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Killer Robots With Automatic Rifles Could Be on the Battlefield in 5 Years  | WIRED">
            <a:extLst>
              <a:ext uri="{FF2B5EF4-FFF2-40B4-BE49-F238E27FC236}">
                <a16:creationId xmlns:a16="http://schemas.microsoft.com/office/drawing/2014/main" id="{D6FB322A-2F0D-BE0E-EF11-8783BB99E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742" y="746004"/>
            <a:ext cx="3647621" cy="314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314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98B70A-A5AF-9434-60BA-DF1BC48D258D}"/>
              </a:ext>
            </a:extLst>
          </p:cNvPr>
          <p:cNvSpPr txBox="1"/>
          <p:nvPr/>
        </p:nvSpPr>
        <p:spPr>
          <a:xfrm>
            <a:off x="4267200" y="2598003"/>
            <a:ext cx="6912428" cy="830997"/>
          </a:xfrm>
          <a:prstGeom prst="rect">
            <a:avLst/>
          </a:prstGeom>
          <a:noFill/>
        </p:spPr>
        <p:txBody>
          <a:bodyPr wrap="square" rtlCol="0">
            <a:spAutoFit/>
          </a:bodyPr>
          <a:lstStyle/>
          <a:p>
            <a:r>
              <a:rPr lang="en-US" sz="4800" dirty="0"/>
              <a:t>THANK YOU</a:t>
            </a:r>
            <a:endParaRPr lang="en-IN" sz="4800" dirty="0"/>
          </a:p>
        </p:txBody>
      </p:sp>
    </p:spTree>
    <p:extLst>
      <p:ext uri="{BB962C8B-B14F-4D97-AF65-F5344CB8AC3E}">
        <p14:creationId xmlns:p14="http://schemas.microsoft.com/office/powerpoint/2010/main" val="1012686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165EE25D-6940-B816-4DA7-C03DE1FE518E}"/>
                  </a:ext>
                </a:extLst>
              </p:cNvPr>
              <p:cNvGraphicFramePr>
                <a:graphicFrameLocks noChangeAspect="1"/>
              </p:cNvGraphicFramePr>
              <p:nvPr>
                <p:extLst>
                  <p:ext uri="{D42A27DB-BD31-4B8C-83A1-F6EECF244321}">
                    <p14:modId xmlns:p14="http://schemas.microsoft.com/office/powerpoint/2010/main" val="1802821940"/>
                  </p:ext>
                </p:extLst>
              </p:nvPr>
            </p:nvGraphicFramePr>
            <p:xfrm>
              <a:off x="296032" y="2031347"/>
              <a:ext cx="4654847" cy="4407351"/>
            </p:xfrm>
            <a:graphic>
              <a:graphicData uri="http://schemas.microsoft.com/office/drawing/2017/model3d">
                <am3d:model3d r:embed="rId2">
                  <am3d:spPr>
                    <a:xfrm>
                      <a:off x="0" y="0"/>
                      <a:ext cx="4654847" cy="4407351"/>
                    </a:xfrm>
                    <a:prstGeom prst="rect">
                      <a:avLst/>
                    </a:prstGeom>
                  </am3d:spPr>
                  <am3d:camera>
                    <am3d:pos x="0" y="0" z="58819933"/>
                    <am3d:up dx="0" dy="36000000" dz="0"/>
                    <am3d:lookAt x="0" y="0" z="0"/>
                    <am3d:perspective fov="2700000"/>
                  </am3d:camera>
                  <am3d:trans>
                    <am3d:meterPerModelUnit n="77112" d="1000000"/>
                    <am3d:preTrans dx="-1" dy="10103342" dz="-445728"/>
                    <am3d:scale>
                      <am3d:sx n="1000000" d="1000000"/>
                      <am3d:sy n="1000000" d="1000000"/>
                      <am3d:sz n="1000000" d="1000000"/>
                    </am3d:scale>
                    <am3d:rot ax="1200000" ay="1800000" az="600000"/>
                    <am3d:postTrans dx="0" dy="0" dz="0"/>
                  </am3d:trans>
                  <am3d:raster rName="Office3DRenderer" rVer="16.0.8326">
                    <am3d:blip r:embed="rId3"/>
                  </am3d:raster>
                  <am3d:objViewport viewportSz="75486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165EE25D-6940-B816-4DA7-C03DE1FE518E}"/>
                  </a:ext>
                </a:extLst>
              </p:cNvPr>
              <p:cNvPicPr>
                <a:picLocks noGrp="1" noRot="1" noChangeAspect="1" noMove="1" noResize="1" noEditPoints="1" noAdjustHandles="1" noChangeArrowheads="1" noChangeShapeType="1" noCrop="1"/>
              </p:cNvPicPr>
              <p:nvPr/>
            </p:nvPicPr>
            <p:blipFill>
              <a:blip r:embed="rId3"/>
              <a:stretch>
                <a:fillRect/>
              </a:stretch>
            </p:blipFill>
            <p:spPr>
              <a:xfrm>
                <a:off x="296032" y="2031347"/>
                <a:ext cx="4654847" cy="4407351"/>
              </a:xfrm>
              <a:prstGeom prst="rect">
                <a:avLst/>
              </a:prstGeom>
            </p:spPr>
          </p:pic>
        </mc:Fallback>
      </mc:AlternateContent>
      <p:sp>
        <p:nvSpPr>
          <p:cNvPr id="5" name="TextBox 4">
            <a:extLst>
              <a:ext uri="{FF2B5EF4-FFF2-40B4-BE49-F238E27FC236}">
                <a16:creationId xmlns:a16="http://schemas.microsoft.com/office/drawing/2014/main" id="{071B4A92-B51B-CBB4-102B-E55CE16E07B2}"/>
              </a:ext>
            </a:extLst>
          </p:cNvPr>
          <p:cNvSpPr txBox="1"/>
          <p:nvPr/>
        </p:nvSpPr>
        <p:spPr>
          <a:xfrm>
            <a:off x="5878286" y="838200"/>
            <a:ext cx="5279571" cy="4154984"/>
          </a:xfrm>
          <a:prstGeom prst="rect">
            <a:avLst/>
          </a:prstGeom>
          <a:noFill/>
        </p:spPr>
        <p:txBody>
          <a:bodyPr wrap="square" rtlCol="0">
            <a:spAutoFit/>
          </a:bodyPr>
          <a:lstStyle/>
          <a:p>
            <a:r>
              <a:rPr lang="en-US" sz="2400" dirty="0"/>
              <a:t>The AI gun is an advanced auto-targeting system that utilizes artificial intelligence to verify intruders. It takes input references from the user, such as facial features or specific markers, and swiftly identifies intruders. Upon verification, the gun automatically targets the intruder's head for precision. This innovative technology enhances security measures by providing quick and accurate responses to potential threats.</a:t>
            </a:r>
            <a:endParaRPr lang="en-IN" sz="2400" dirty="0"/>
          </a:p>
        </p:txBody>
      </p:sp>
    </p:spTree>
    <p:extLst>
      <p:ext uri="{BB962C8B-B14F-4D97-AF65-F5344CB8AC3E}">
        <p14:creationId xmlns:p14="http://schemas.microsoft.com/office/powerpoint/2010/main" val="18855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69FB0-C143-1041-151B-008050B6D32C}"/>
              </a:ext>
            </a:extLst>
          </p:cNvPr>
          <p:cNvSpPr>
            <a:spLocks noGrp="1"/>
          </p:cNvSpPr>
          <p:nvPr>
            <p:ph type="title"/>
          </p:nvPr>
        </p:nvSpPr>
        <p:spPr/>
        <p:txBody>
          <a:bodyPr/>
          <a:lstStyle/>
          <a:p>
            <a:r>
              <a:rPr lang="en-US" dirty="0"/>
              <a:t>MOTION</a:t>
            </a:r>
            <a:endParaRPr lang="en-IN" dirty="0"/>
          </a:p>
        </p:txBody>
      </p:sp>
      <mc:AlternateContent xmlns:mc="http://schemas.openxmlformats.org/markup-compatibility/2006">
        <mc:Choice xmlns:am3d="http://schemas.microsoft.com/office/drawing/2017/model3d" Requires="am3d">
          <p:graphicFrame>
            <p:nvGraphicFramePr>
              <p:cNvPr id="4" name="Content Placeholder 3">
                <a:extLst>
                  <a:ext uri="{FF2B5EF4-FFF2-40B4-BE49-F238E27FC236}">
                    <a16:creationId xmlns:a16="http://schemas.microsoft.com/office/drawing/2014/main" id="{B986AABD-365A-CAD3-E567-FFC09CB08A2E}"/>
                  </a:ext>
                </a:extLst>
              </p:cNvPr>
              <p:cNvGraphicFramePr>
                <a:graphicFrameLocks noGrp="1" noChangeAspect="1"/>
              </p:cNvGraphicFramePr>
              <p:nvPr>
                <p:ph idx="1"/>
                <p:extLst>
                  <p:ext uri="{D42A27DB-BD31-4B8C-83A1-F6EECF244321}">
                    <p14:modId xmlns:p14="http://schemas.microsoft.com/office/powerpoint/2010/main" val="1937487098"/>
                  </p:ext>
                </p:extLst>
              </p:nvPr>
            </p:nvGraphicFramePr>
            <p:xfrm>
              <a:off x="366506" y="3327514"/>
              <a:ext cx="3837174" cy="2380115"/>
            </p:xfrm>
            <a:graphic>
              <a:graphicData uri="http://schemas.microsoft.com/office/drawing/2017/model3d">
                <am3d:model3d r:embed="rId2">
                  <am3d:spPr>
                    <a:xfrm>
                      <a:off x="0" y="0"/>
                      <a:ext cx="3837174" cy="2380115"/>
                    </a:xfrm>
                    <a:prstGeom prst="rect">
                      <a:avLst/>
                    </a:prstGeom>
                  </am3d:spPr>
                  <am3d:camera>
                    <am3d:pos x="0" y="0" z="58728374"/>
                    <am3d:up dx="0" dy="36000000" dz="0"/>
                    <am3d:lookAt x="0" y="0" z="0"/>
                    <am3d:perspective fov="2700000"/>
                  </am3d:camera>
                  <am3d:trans>
                    <am3d:meterPerModelUnit n="107847" d="1000000"/>
                    <am3d:preTrans dx="2302571" dy="-7599457" dz="-7254413"/>
                    <am3d:scale>
                      <am3d:sx n="1000000" d="1000000"/>
                      <am3d:sy n="1000000" d="1000000"/>
                      <am3d:sz n="1000000" d="1000000"/>
                    </am3d:scale>
                    <am3d:rot ax="5400000" ay="18000000" az="16200000"/>
                    <am3d:postTrans dx="0" dy="0" dz="0"/>
                  </am3d:trans>
                  <am3d:raster rName="Office3DRenderer" rVer="16.0.8326">
                    <am3d:blip r:embed="rId3"/>
                  </am3d:raster>
                  <am3d:objViewport viewportSz="43513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a:extLst>
                  <a:ext uri="{FF2B5EF4-FFF2-40B4-BE49-F238E27FC236}">
                    <a16:creationId xmlns:a16="http://schemas.microsoft.com/office/drawing/2014/main" id="{B986AABD-365A-CAD3-E567-FFC09CB08A2E}"/>
                  </a:ext>
                </a:extLst>
              </p:cNvPr>
              <p:cNvPicPr>
                <a:picLocks noGrp="1" noRot="1" noChangeAspect="1" noMove="1" noResize="1" noEditPoints="1" noAdjustHandles="1" noChangeArrowheads="1" noChangeShapeType="1" noCrop="1"/>
              </p:cNvPicPr>
              <p:nvPr/>
            </p:nvPicPr>
            <p:blipFill>
              <a:blip r:embed="rId3"/>
              <a:stretch>
                <a:fillRect/>
              </a:stretch>
            </p:blipFill>
            <p:spPr>
              <a:xfrm>
                <a:off x="366506" y="3327514"/>
                <a:ext cx="3837174" cy="2380115"/>
              </a:xfrm>
              <a:prstGeom prst="rect">
                <a:avLst/>
              </a:prstGeom>
            </p:spPr>
          </p:pic>
        </mc:Fallback>
      </mc:AlternateContent>
      <p:pic>
        <p:nvPicPr>
          <p:cNvPr id="1026" name="Picture 2" descr="circuit">
            <a:extLst>
              <a:ext uri="{FF2B5EF4-FFF2-40B4-BE49-F238E27FC236}">
                <a16:creationId xmlns:a16="http://schemas.microsoft.com/office/drawing/2014/main" id="{97836E41-2DD0-61F0-7FEC-CB3BA0FF5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5154" y="2736509"/>
            <a:ext cx="5821830" cy="37650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7824F8-2DBA-E4C9-94D7-2D6F991D79ED}"/>
              </a:ext>
            </a:extLst>
          </p:cNvPr>
          <p:cNvSpPr txBox="1"/>
          <p:nvPr/>
        </p:nvSpPr>
        <p:spPr>
          <a:xfrm>
            <a:off x="3614057" y="620486"/>
            <a:ext cx="7489372" cy="1569660"/>
          </a:xfrm>
          <a:prstGeom prst="rect">
            <a:avLst/>
          </a:prstGeom>
          <a:noFill/>
        </p:spPr>
        <p:txBody>
          <a:bodyPr wrap="square" rtlCol="0">
            <a:spAutoFit/>
          </a:bodyPr>
          <a:lstStyle/>
          <a:p>
            <a:r>
              <a:rPr lang="en-US" sz="2400" dirty="0"/>
              <a:t>The basic design structure will be as follows: three servos two of which would be for pan and tilt and one will be for trigger action for our project a basic 9g Servo motors are taken which are then connected to an Arduino Board  </a:t>
            </a:r>
            <a:endParaRPr lang="en-IN" sz="2400" dirty="0"/>
          </a:p>
        </p:txBody>
      </p:sp>
    </p:spTree>
    <p:extLst>
      <p:ext uri="{BB962C8B-B14F-4D97-AF65-F5344CB8AC3E}">
        <p14:creationId xmlns:p14="http://schemas.microsoft.com/office/powerpoint/2010/main" val="251089994"/>
      </p:ext>
    </p:extLst>
  </p:cSld>
  <p:clrMapOvr>
    <a:masterClrMapping/>
  </p:clrMapOvr>
  <mc:AlternateContent xmlns:mc="http://schemas.openxmlformats.org/markup-compatibility/2006" xmlns:p14="http://schemas.microsoft.com/office/powerpoint/2010/main">
    <mc:Choice Requires="p14">
      <p:transition spd="slow" p14:dur="2000" advTm="5610"/>
    </mc:Choice>
    <mc:Fallback xmlns="">
      <p:transition spd="slow" advTm="561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75F17-04DE-3410-E660-0863419EDC7A}"/>
              </a:ext>
            </a:extLst>
          </p:cNvPr>
          <p:cNvSpPr txBox="1"/>
          <p:nvPr/>
        </p:nvSpPr>
        <p:spPr>
          <a:xfrm>
            <a:off x="4147457" y="0"/>
            <a:ext cx="3973286" cy="584775"/>
          </a:xfrm>
          <a:prstGeom prst="rect">
            <a:avLst/>
          </a:prstGeom>
          <a:noFill/>
        </p:spPr>
        <p:txBody>
          <a:bodyPr wrap="square" rtlCol="0">
            <a:spAutoFit/>
          </a:bodyPr>
          <a:lstStyle/>
          <a:p>
            <a:pPr algn="ctr"/>
            <a:r>
              <a:rPr lang="en-US" sz="3200" dirty="0"/>
              <a:t>STRUCTURE</a:t>
            </a:r>
            <a:endParaRPr lang="en-IN" sz="3200" dirty="0"/>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31DB5B69-2C23-9F0E-9CE9-C339746C4794}"/>
                  </a:ext>
                </a:extLst>
              </p:cNvPr>
              <p:cNvGraphicFramePr>
                <a:graphicFrameLocks noChangeAspect="1"/>
              </p:cNvGraphicFramePr>
              <p:nvPr>
                <p:extLst>
                  <p:ext uri="{D42A27DB-BD31-4B8C-83A1-F6EECF244321}">
                    <p14:modId xmlns:p14="http://schemas.microsoft.com/office/powerpoint/2010/main" val="3431996903"/>
                  </p:ext>
                </p:extLst>
              </p:nvPr>
            </p:nvGraphicFramePr>
            <p:xfrm>
              <a:off x="3465610" y="306692"/>
              <a:ext cx="5504850" cy="5676282"/>
            </p:xfrm>
            <a:graphic>
              <a:graphicData uri="http://schemas.microsoft.com/office/drawing/2017/model3d">
                <am3d:model3d r:embed="rId3">
                  <am3d:spPr>
                    <a:xfrm>
                      <a:off x="0" y="0"/>
                      <a:ext cx="5504850" cy="5676282"/>
                    </a:xfrm>
                    <a:prstGeom prst="rect">
                      <a:avLst/>
                    </a:prstGeom>
                  </am3d:spPr>
                  <am3d:camera>
                    <am3d:pos x="0" y="0" z="58819933"/>
                    <am3d:up dx="0" dy="36000000" dz="0"/>
                    <am3d:lookAt x="0" y="0" z="0"/>
                    <am3d:perspective fov="2700000"/>
                  </am3d:camera>
                  <am3d:trans>
                    <am3d:meterPerModelUnit n="77112" d="1000000"/>
                    <am3d:preTrans dx="-1" dy="10103342" dz="-445728"/>
                    <am3d:scale>
                      <am3d:sx n="1000000" d="1000000"/>
                      <am3d:sy n="1000000" d="1000000"/>
                      <am3d:sz n="1000000" d="1000000"/>
                    </am3d:scale>
                    <am3d:rot ax="-1888213" ay="2766413" az="9371964"/>
                    <am3d:postTrans dx="0" dy="0" dz="0"/>
                  </am3d:trans>
                  <am3d:raster rName="Office3DRenderer" rVer="16.0.8326">
                    <am3d:blip r:embed="rId4"/>
                  </am3d:raster>
                  <am3d:objViewport viewportSz="80953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31DB5B69-2C23-9F0E-9CE9-C339746C4794}"/>
                  </a:ext>
                </a:extLst>
              </p:cNvPr>
              <p:cNvPicPr>
                <a:picLocks noGrp="1" noRot="1" noChangeAspect="1" noMove="1" noResize="1" noEditPoints="1" noAdjustHandles="1" noChangeArrowheads="1" noChangeShapeType="1" noCrop="1"/>
              </p:cNvPicPr>
              <p:nvPr/>
            </p:nvPicPr>
            <p:blipFill>
              <a:blip r:embed="rId4"/>
              <a:stretch>
                <a:fillRect/>
              </a:stretch>
            </p:blipFill>
            <p:spPr>
              <a:xfrm>
                <a:off x="3465610" y="306692"/>
                <a:ext cx="5504850" cy="567628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947AD113-3684-F57C-E228-C8BE73039C8F}"/>
                  </a:ext>
                </a:extLst>
              </p:cNvPr>
              <p:cNvGraphicFramePr>
                <a:graphicFrameLocks noChangeAspect="1"/>
              </p:cNvGraphicFramePr>
              <p:nvPr>
                <p:extLst>
                  <p:ext uri="{D42A27DB-BD31-4B8C-83A1-F6EECF244321}">
                    <p14:modId xmlns:p14="http://schemas.microsoft.com/office/powerpoint/2010/main" val="3426471495"/>
                  </p:ext>
                </p:extLst>
              </p:nvPr>
            </p:nvGraphicFramePr>
            <p:xfrm>
              <a:off x="7126945" y="1361644"/>
              <a:ext cx="1106039" cy="2526368"/>
            </p:xfrm>
            <a:graphic>
              <a:graphicData uri="http://schemas.microsoft.com/office/drawing/2017/model3d">
                <am3d:model3d r:embed="rId5">
                  <am3d:spPr>
                    <a:xfrm>
                      <a:off x="0" y="0"/>
                      <a:ext cx="1106039" cy="2526368"/>
                    </a:xfrm>
                    <a:prstGeom prst="rect">
                      <a:avLst/>
                    </a:prstGeom>
                  </am3d:spPr>
                  <am3d:camera>
                    <am3d:pos x="0" y="0" z="58728374"/>
                    <am3d:up dx="0" dy="36000000" dz="0"/>
                    <am3d:lookAt x="0" y="0" z="0"/>
                    <am3d:perspective fov="2700000"/>
                  </am3d:camera>
                  <am3d:trans>
                    <am3d:meterPerModelUnit n="107847" d="1000000"/>
                    <am3d:preTrans dx="2302571" dy="-7599457" dz="-7254413"/>
                    <am3d:scale>
                      <am3d:sx n="1000000" d="1000000"/>
                      <am3d:sy n="1000000" d="1000000"/>
                      <am3d:sz n="1000000" d="1000000"/>
                    </am3d:scale>
                    <am3d:rot ax="-5446908" ay="-4496" az="-330920"/>
                    <am3d:postTrans dx="0" dy="0" dz="0"/>
                  </am3d:trans>
                  <am3d:raster rName="Office3DRenderer" rVer="16.0.8326">
                    <am3d:blip r:embed="rId6"/>
                  </am3d:raster>
                  <am3d:objViewport viewportSz="27668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947AD113-3684-F57C-E228-C8BE73039C8F}"/>
                  </a:ext>
                </a:extLst>
              </p:cNvPr>
              <p:cNvPicPr>
                <a:picLocks noGrp="1" noRot="1" noChangeAspect="1" noMove="1" noResize="1" noEditPoints="1" noAdjustHandles="1" noChangeArrowheads="1" noChangeShapeType="1" noCrop="1"/>
              </p:cNvPicPr>
              <p:nvPr/>
            </p:nvPicPr>
            <p:blipFill>
              <a:blip r:embed="rId6"/>
              <a:stretch>
                <a:fillRect/>
              </a:stretch>
            </p:blipFill>
            <p:spPr>
              <a:xfrm>
                <a:off x="7126945" y="1361644"/>
                <a:ext cx="1106039" cy="252636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66AE5628-EE9A-047D-01C9-88046074DEC5}"/>
                  </a:ext>
                </a:extLst>
              </p:cNvPr>
              <p:cNvGraphicFramePr>
                <a:graphicFrameLocks noChangeAspect="1"/>
              </p:cNvGraphicFramePr>
              <p:nvPr>
                <p:extLst>
                  <p:ext uri="{D42A27DB-BD31-4B8C-83A1-F6EECF244321}">
                    <p14:modId xmlns:p14="http://schemas.microsoft.com/office/powerpoint/2010/main" val="2518236336"/>
                  </p:ext>
                </p:extLst>
              </p:nvPr>
            </p:nvGraphicFramePr>
            <p:xfrm>
              <a:off x="6218036" y="4559881"/>
              <a:ext cx="1114396" cy="1423093"/>
            </p:xfrm>
            <a:graphic>
              <a:graphicData uri="http://schemas.microsoft.com/office/drawing/2017/model3d">
                <am3d:model3d r:embed="rId5">
                  <am3d:spPr>
                    <a:xfrm>
                      <a:off x="0" y="0"/>
                      <a:ext cx="1114396" cy="1423093"/>
                    </a:xfrm>
                    <a:prstGeom prst="rect">
                      <a:avLst/>
                    </a:prstGeom>
                  </am3d:spPr>
                  <am3d:camera>
                    <am3d:pos x="0" y="0" z="58728374"/>
                    <am3d:up dx="0" dy="36000000" dz="0"/>
                    <am3d:lookAt x="0" y="0" z="0"/>
                    <am3d:perspective fov="2700000"/>
                  </am3d:camera>
                  <am3d:trans>
                    <am3d:meterPerModelUnit n="107847" d="1000000"/>
                    <am3d:preTrans dx="2302571" dy="-7599457" dz="-7254413"/>
                    <am3d:scale>
                      <am3d:sx n="1000000" d="1000000"/>
                      <am3d:sy n="1000000" d="1000000"/>
                      <am3d:sz n="1000000" d="1000000"/>
                    </am3d:scale>
                    <am3d:rot ax="-547578" ay="214901" az="-34467"/>
                    <am3d:postTrans dx="0" dy="0" dz="0"/>
                  </am3d:trans>
                  <am3d:raster rName="Office3DRenderer" rVer="16.0.8326">
                    <am3d:blip r:embed="rId7"/>
                  </am3d:raster>
                  <am3d:objViewport viewportSz="27668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66AE5628-EE9A-047D-01C9-88046074DEC5}"/>
                  </a:ext>
                </a:extLst>
              </p:cNvPr>
              <p:cNvPicPr>
                <a:picLocks noGrp="1" noRot="1" noChangeAspect="1" noMove="1" noResize="1" noEditPoints="1" noAdjustHandles="1" noChangeArrowheads="1" noChangeShapeType="1" noCrop="1"/>
              </p:cNvPicPr>
              <p:nvPr/>
            </p:nvPicPr>
            <p:blipFill>
              <a:blip r:embed="rId7"/>
              <a:stretch>
                <a:fillRect/>
              </a:stretch>
            </p:blipFill>
            <p:spPr>
              <a:xfrm>
                <a:off x="6218036" y="4559881"/>
                <a:ext cx="1114396" cy="1423093"/>
              </a:xfrm>
              <a:prstGeom prst="rect">
                <a:avLst/>
              </a:prstGeom>
            </p:spPr>
          </p:pic>
        </mc:Fallback>
      </mc:AlternateContent>
      <p:sp>
        <p:nvSpPr>
          <p:cNvPr id="6" name="TextBox 5">
            <a:extLst>
              <a:ext uri="{FF2B5EF4-FFF2-40B4-BE49-F238E27FC236}">
                <a16:creationId xmlns:a16="http://schemas.microsoft.com/office/drawing/2014/main" id="{C55294E7-844D-DF42-9C7D-5DF2ED82BAC3}"/>
              </a:ext>
            </a:extLst>
          </p:cNvPr>
          <p:cNvSpPr txBox="1"/>
          <p:nvPr/>
        </p:nvSpPr>
        <p:spPr>
          <a:xfrm>
            <a:off x="1077686" y="849086"/>
            <a:ext cx="3722914" cy="1477328"/>
          </a:xfrm>
          <a:prstGeom prst="rect">
            <a:avLst/>
          </a:prstGeom>
          <a:noFill/>
        </p:spPr>
        <p:txBody>
          <a:bodyPr wrap="square" rtlCol="0">
            <a:spAutoFit/>
          </a:bodyPr>
          <a:lstStyle/>
          <a:p>
            <a:r>
              <a:rPr lang="en-US" dirty="0"/>
              <a:t>For building this model we used spiral report model for </a:t>
            </a:r>
            <a:r>
              <a:rPr lang="en-US" dirty="0" err="1"/>
              <a:t>imporving</a:t>
            </a:r>
            <a:r>
              <a:rPr lang="en-US" dirty="0"/>
              <a:t> the model in every iteration increasing accuracy in structure stability and target detection.</a:t>
            </a:r>
            <a:endParaRPr lang="en-IN" dirty="0"/>
          </a:p>
        </p:txBody>
      </p:sp>
      <p:grpSp>
        <p:nvGrpSpPr>
          <p:cNvPr id="9" name="Group 8">
            <a:extLst>
              <a:ext uri="{FF2B5EF4-FFF2-40B4-BE49-F238E27FC236}">
                <a16:creationId xmlns:a16="http://schemas.microsoft.com/office/drawing/2014/main" id="{A6E1BD6D-0D63-B3C1-2AD9-AE1F4FD305F1}"/>
              </a:ext>
            </a:extLst>
          </p:cNvPr>
          <p:cNvGrpSpPr/>
          <p:nvPr/>
        </p:nvGrpSpPr>
        <p:grpSpPr>
          <a:xfrm>
            <a:off x="8349343" y="2710954"/>
            <a:ext cx="1331640" cy="445680"/>
            <a:chOff x="8349343" y="2710954"/>
            <a:chExt cx="1331640" cy="44568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122D051-03E2-5778-17AF-01A582A65AD4}"/>
                    </a:ext>
                  </a:extLst>
                </p14:cNvPr>
                <p14:cNvContentPartPr/>
                <p14:nvPr/>
              </p14:nvContentPartPr>
              <p14:xfrm>
                <a:off x="8349343" y="2960434"/>
                <a:ext cx="285480" cy="196200"/>
              </p14:xfrm>
            </p:contentPart>
          </mc:Choice>
          <mc:Fallback xmlns="">
            <p:pic>
              <p:nvPicPr>
                <p:cNvPr id="7" name="Ink 6">
                  <a:extLst>
                    <a:ext uri="{FF2B5EF4-FFF2-40B4-BE49-F238E27FC236}">
                      <a16:creationId xmlns:a16="http://schemas.microsoft.com/office/drawing/2014/main" id="{E122D051-03E2-5778-17AF-01A582A65AD4}"/>
                    </a:ext>
                  </a:extLst>
                </p:cNvPr>
                <p:cNvPicPr/>
                <p:nvPr/>
              </p:nvPicPr>
              <p:blipFill>
                <a:blip r:embed="rId11"/>
                <a:stretch>
                  <a:fillRect/>
                </a:stretch>
              </p:blipFill>
              <p:spPr>
                <a:xfrm>
                  <a:off x="8343223" y="2954314"/>
                  <a:ext cx="297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5810DF80-BCA9-A679-47F7-4B5475B9233B}"/>
                    </a:ext>
                  </a:extLst>
                </p14:cNvPr>
                <p14:cNvContentPartPr/>
                <p14:nvPr/>
              </p14:nvContentPartPr>
              <p14:xfrm>
                <a:off x="8370943" y="2710954"/>
                <a:ext cx="1310040" cy="391680"/>
              </p14:xfrm>
            </p:contentPart>
          </mc:Choice>
          <mc:Fallback xmlns="">
            <p:pic>
              <p:nvPicPr>
                <p:cNvPr id="8" name="Ink 7">
                  <a:extLst>
                    <a:ext uri="{FF2B5EF4-FFF2-40B4-BE49-F238E27FC236}">
                      <a16:creationId xmlns:a16="http://schemas.microsoft.com/office/drawing/2014/main" id="{5810DF80-BCA9-A679-47F7-4B5475B9233B}"/>
                    </a:ext>
                  </a:extLst>
                </p:cNvPr>
                <p:cNvPicPr/>
                <p:nvPr/>
              </p:nvPicPr>
              <p:blipFill>
                <a:blip r:embed="rId13"/>
                <a:stretch>
                  <a:fillRect/>
                </a:stretch>
              </p:blipFill>
              <p:spPr>
                <a:xfrm>
                  <a:off x="8364823" y="2704834"/>
                  <a:ext cx="1322280" cy="40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7DE37720-105D-93F2-9533-23DE15122482}"/>
                  </a:ext>
                </a:extLst>
              </p14:cNvPr>
              <p14:cNvContentPartPr/>
              <p14:nvPr/>
            </p14:nvContentPartPr>
            <p14:xfrm>
              <a:off x="7500103" y="5421034"/>
              <a:ext cx="40320" cy="79200"/>
            </p14:xfrm>
          </p:contentPart>
        </mc:Choice>
        <mc:Fallback xmlns="">
          <p:pic>
            <p:nvPicPr>
              <p:cNvPr id="10" name="Ink 9">
                <a:extLst>
                  <a:ext uri="{FF2B5EF4-FFF2-40B4-BE49-F238E27FC236}">
                    <a16:creationId xmlns:a16="http://schemas.microsoft.com/office/drawing/2014/main" id="{7DE37720-105D-93F2-9533-23DE15122482}"/>
                  </a:ext>
                </a:extLst>
              </p:cNvPr>
              <p:cNvPicPr/>
              <p:nvPr/>
            </p:nvPicPr>
            <p:blipFill>
              <a:blip r:embed="rId15"/>
              <a:stretch>
                <a:fillRect/>
              </a:stretch>
            </p:blipFill>
            <p:spPr>
              <a:xfrm>
                <a:off x="7493983" y="5414914"/>
                <a:ext cx="525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BCDCEEF8-ADD9-2A9E-5DFE-8348BBA56DF5}"/>
                  </a:ext>
                </a:extLst>
              </p14:cNvPr>
              <p14:cNvContentPartPr/>
              <p14:nvPr/>
            </p14:nvContentPartPr>
            <p14:xfrm>
              <a:off x="7500103" y="5317714"/>
              <a:ext cx="163080" cy="92520"/>
            </p14:xfrm>
          </p:contentPart>
        </mc:Choice>
        <mc:Fallback xmlns="">
          <p:pic>
            <p:nvPicPr>
              <p:cNvPr id="11" name="Ink 10">
                <a:extLst>
                  <a:ext uri="{FF2B5EF4-FFF2-40B4-BE49-F238E27FC236}">
                    <a16:creationId xmlns:a16="http://schemas.microsoft.com/office/drawing/2014/main" id="{BCDCEEF8-ADD9-2A9E-5DFE-8348BBA56DF5}"/>
                  </a:ext>
                </a:extLst>
              </p:cNvPr>
              <p:cNvPicPr/>
              <p:nvPr/>
            </p:nvPicPr>
            <p:blipFill>
              <a:blip r:embed="rId17"/>
              <a:stretch>
                <a:fillRect/>
              </a:stretch>
            </p:blipFill>
            <p:spPr>
              <a:xfrm>
                <a:off x="7493983" y="5311594"/>
                <a:ext cx="1753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F5AF97CA-0EC1-A452-D13A-C650B5D0358E}"/>
                  </a:ext>
                </a:extLst>
              </p14:cNvPr>
              <p14:cNvContentPartPr/>
              <p14:nvPr/>
            </p14:nvContentPartPr>
            <p14:xfrm>
              <a:off x="7521703" y="5421034"/>
              <a:ext cx="1334520" cy="87840"/>
            </p14:xfrm>
          </p:contentPart>
        </mc:Choice>
        <mc:Fallback xmlns="">
          <p:pic>
            <p:nvPicPr>
              <p:cNvPr id="12" name="Ink 11">
                <a:extLst>
                  <a:ext uri="{FF2B5EF4-FFF2-40B4-BE49-F238E27FC236}">
                    <a16:creationId xmlns:a16="http://schemas.microsoft.com/office/drawing/2014/main" id="{F5AF97CA-0EC1-A452-D13A-C650B5D0358E}"/>
                  </a:ext>
                </a:extLst>
              </p:cNvPr>
              <p:cNvPicPr/>
              <p:nvPr/>
            </p:nvPicPr>
            <p:blipFill>
              <a:blip r:embed="rId19"/>
              <a:stretch>
                <a:fillRect/>
              </a:stretch>
            </p:blipFill>
            <p:spPr>
              <a:xfrm>
                <a:off x="7515583" y="5414914"/>
                <a:ext cx="1346760" cy="100080"/>
              </a:xfrm>
              <a:prstGeom prst="rect">
                <a:avLst/>
              </a:prstGeom>
            </p:spPr>
          </p:pic>
        </mc:Fallback>
      </mc:AlternateContent>
      <p:sp>
        <p:nvSpPr>
          <p:cNvPr id="13" name="TextBox 12">
            <a:extLst>
              <a:ext uri="{FF2B5EF4-FFF2-40B4-BE49-F238E27FC236}">
                <a16:creationId xmlns:a16="http://schemas.microsoft.com/office/drawing/2014/main" id="{DA8CC3A5-8500-DE57-73E5-22A417B981A7}"/>
              </a:ext>
            </a:extLst>
          </p:cNvPr>
          <p:cNvSpPr txBox="1"/>
          <p:nvPr/>
        </p:nvSpPr>
        <p:spPr>
          <a:xfrm>
            <a:off x="9797143" y="2438400"/>
            <a:ext cx="2002971" cy="1077218"/>
          </a:xfrm>
          <a:prstGeom prst="rect">
            <a:avLst/>
          </a:prstGeom>
          <a:noFill/>
        </p:spPr>
        <p:txBody>
          <a:bodyPr wrap="square" rtlCol="0">
            <a:spAutoFit/>
          </a:bodyPr>
          <a:lstStyle/>
          <a:p>
            <a:r>
              <a:rPr lang="en-US" sz="3200" dirty="0">
                <a:latin typeface="Bradley Hand ITC" panose="03070402050302030203" pitchFamily="66" charset="0"/>
              </a:rPr>
              <a:t>For tilt action</a:t>
            </a:r>
            <a:endParaRPr lang="en-IN" sz="3200" dirty="0">
              <a:latin typeface="Bradley Hand ITC" panose="03070402050302030203" pitchFamily="66" charset="0"/>
            </a:endParaRPr>
          </a:p>
        </p:txBody>
      </p:sp>
      <p:sp>
        <p:nvSpPr>
          <p:cNvPr id="14" name="TextBox 13">
            <a:extLst>
              <a:ext uri="{FF2B5EF4-FFF2-40B4-BE49-F238E27FC236}">
                <a16:creationId xmlns:a16="http://schemas.microsoft.com/office/drawing/2014/main" id="{800292A9-C7E2-119E-01EF-DA4AD11A2F3B}"/>
              </a:ext>
            </a:extLst>
          </p:cNvPr>
          <p:cNvSpPr txBox="1"/>
          <p:nvPr/>
        </p:nvSpPr>
        <p:spPr>
          <a:xfrm>
            <a:off x="9133114" y="5018314"/>
            <a:ext cx="2002971" cy="1077218"/>
          </a:xfrm>
          <a:prstGeom prst="rect">
            <a:avLst/>
          </a:prstGeom>
          <a:noFill/>
        </p:spPr>
        <p:txBody>
          <a:bodyPr wrap="square" rtlCol="0">
            <a:spAutoFit/>
          </a:bodyPr>
          <a:lstStyle/>
          <a:p>
            <a:r>
              <a:rPr lang="en-US" sz="3200" dirty="0">
                <a:latin typeface="Bradley Hand ITC" panose="03070402050302030203" pitchFamily="66" charset="0"/>
              </a:rPr>
              <a:t>For Pan action</a:t>
            </a:r>
            <a:endParaRPr lang="en-IN" sz="3200" dirty="0">
              <a:latin typeface="Bradley Hand ITC" panose="03070402050302030203" pitchFamily="66" charset="0"/>
            </a:endParaRPr>
          </a:p>
        </p:txBody>
      </p:sp>
    </p:spTree>
    <p:custDataLst>
      <p:tags r:id="rId1"/>
    </p:custDataLst>
    <p:extLst>
      <p:ext uri="{BB962C8B-B14F-4D97-AF65-F5344CB8AC3E}">
        <p14:creationId xmlns:p14="http://schemas.microsoft.com/office/powerpoint/2010/main" val="279892605"/>
      </p:ext>
    </p:extLst>
  </p:cSld>
  <p:clrMapOvr>
    <a:masterClrMapping/>
  </p:clrMapOvr>
  <mc:AlternateContent xmlns:mc="http://schemas.openxmlformats.org/markup-compatibility/2006" xmlns:p14="http://schemas.microsoft.com/office/powerpoint/2010/main">
    <mc:Choice Requires="p14">
      <p:transition spd="slow" p14:dur="2000" advTm="17563"/>
    </mc:Choice>
    <mc:Fallback xmlns="">
      <p:transition spd="slow" advTm="175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mph" presetSubtype="128" accel="20000" decel="20000" fill="hold" nodeType="clickEffect">
                                  <p:stCondLst>
                                    <p:cond delay="0"/>
                                  </p:stCondLst>
                                  <p:childTnLst>
                                    <p:anim calcmode="lin" valueType="num">
                                      <p:cBhvr additive="sum">
                                        <p:cTn id="6" dur="5000" fill="hold"/>
                                        <p:tgtEl>
                                          <p:spTgt spid="3"/>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par>
                    <p:cTn id="7" fill="hold">
                      <p:stCondLst>
                        <p:cond delay="indefinite"/>
                      </p:stCondLst>
                      <p:childTnLst>
                        <p:par>
                          <p:cTn id="8" fill="hold">
                            <p:stCondLst>
                              <p:cond delay="0"/>
                            </p:stCondLst>
                            <p:childTnLst>
                              <p:par>
                                <p:cTn id="9" presetID="60" presetClass="entr" presetSubtype="128"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additive="sum">
                                        <p:cTn id="12" dur="1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3"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4"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5"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6" presetID="60" presetClass="entr" presetSubtype="128"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additive="sum">
                                        <p:cTn id="19" dur="1000" fill="hold"/>
                                        <p:tgtEl>
                                          <p:spTgt spid="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0" dur="1000" fill="hold"/>
                                        <p:tgtEl>
                                          <p:spTgt spid="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1" dur="1000" fill="hold"/>
                                        <p:tgtEl>
                                          <p:spTgt spid="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2" dur="1000" fill="hold"/>
                                        <p:tgtEl>
                                          <p:spTgt spid="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19353" y="-6048"/>
            <a:ext cx="12192000" cy="6858000"/>
          </a:xfrm>
          <a:prstGeom prst="rect">
            <a:avLst/>
          </a:prstGeom>
          <a:solidFill>
            <a:schemeClr val="bg1"/>
          </a:solidFill>
          <a:ln/>
        </p:spPr>
      </p:sp>
      <p:sp>
        <p:nvSpPr>
          <p:cNvPr id="4" name="Text 1"/>
          <p:cNvSpPr/>
          <p:nvPr/>
        </p:nvSpPr>
        <p:spPr>
          <a:xfrm>
            <a:off x="2367955" y="432197"/>
            <a:ext cx="7455992" cy="980877"/>
          </a:xfrm>
          <a:prstGeom prst="rect">
            <a:avLst/>
          </a:prstGeom>
          <a:noFill/>
          <a:ln/>
        </p:spPr>
        <p:txBody>
          <a:bodyPr wrap="square" rtlCol="0" anchor="t"/>
          <a:lstStyle/>
          <a:p>
            <a:pPr>
              <a:lnSpc>
                <a:spcPts val="3862"/>
              </a:lnSpc>
            </a:pPr>
            <a:r>
              <a:rPr lang="en-US" sz="3090" dirty="0">
                <a:latin typeface="Prata" pitchFamily="34" charset="0"/>
                <a:ea typeface="Prata" pitchFamily="34" charset="-122"/>
                <a:cs typeface="Prata" pitchFamily="34" charset="-120"/>
              </a:rPr>
              <a:t>Object Detection and Recognition: Pinpointing Potential Threats</a:t>
            </a:r>
            <a:endParaRPr lang="en-US" sz="3090" dirty="0"/>
          </a:p>
        </p:txBody>
      </p:sp>
      <p:sp>
        <p:nvSpPr>
          <p:cNvPr id="5" name="Shape 2"/>
          <p:cNvSpPr/>
          <p:nvPr/>
        </p:nvSpPr>
        <p:spPr>
          <a:xfrm>
            <a:off x="2367956" y="1849537"/>
            <a:ext cx="353119" cy="353119"/>
          </a:xfrm>
          <a:prstGeom prst="roundRect">
            <a:avLst>
              <a:gd name="adj" fmla="val 13336"/>
            </a:avLst>
          </a:prstGeom>
          <a:solidFill>
            <a:schemeClr val="bg1"/>
          </a:solidFill>
          <a:ln/>
        </p:spPr>
      </p:sp>
      <p:sp>
        <p:nvSpPr>
          <p:cNvPr id="6" name="Text 3"/>
          <p:cNvSpPr/>
          <p:nvPr/>
        </p:nvSpPr>
        <p:spPr>
          <a:xfrm>
            <a:off x="2503884" y="1878906"/>
            <a:ext cx="81260" cy="294283"/>
          </a:xfrm>
          <a:prstGeom prst="rect">
            <a:avLst/>
          </a:prstGeom>
          <a:noFill/>
          <a:ln/>
        </p:spPr>
        <p:txBody>
          <a:bodyPr wrap="none" rtlCol="0" anchor="t"/>
          <a:lstStyle/>
          <a:p>
            <a:pPr algn="ctr">
              <a:lnSpc>
                <a:spcPts val="2317"/>
              </a:lnSpc>
            </a:pPr>
            <a:r>
              <a:rPr lang="en-US" sz="1854" dirty="0">
                <a:solidFill>
                  <a:srgbClr val="AE8625"/>
                </a:solidFill>
                <a:latin typeface="Prata" pitchFamily="34" charset="0"/>
                <a:ea typeface="Prata" pitchFamily="34" charset="-122"/>
                <a:cs typeface="Prata" pitchFamily="34" charset="-120"/>
              </a:rPr>
              <a:t>1</a:t>
            </a:r>
            <a:endParaRPr lang="en-US" sz="1854" dirty="0"/>
          </a:p>
        </p:txBody>
      </p:sp>
      <p:sp>
        <p:nvSpPr>
          <p:cNvPr id="7" name="Text 4"/>
          <p:cNvSpPr/>
          <p:nvPr/>
        </p:nvSpPr>
        <p:spPr>
          <a:xfrm>
            <a:off x="2878039" y="1903512"/>
            <a:ext cx="2938958" cy="245269"/>
          </a:xfrm>
          <a:prstGeom prst="rect">
            <a:avLst/>
          </a:prstGeom>
          <a:noFill/>
          <a:ln/>
        </p:spPr>
        <p:txBody>
          <a:bodyPr wrap="none" rtlCol="0" anchor="t"/>
          <a:lstStyle/>
          <a:p>
            <a:pPr>
              <a:lnSpc>
                <a:spcPts val="1931"/>
              </a:lnSpc>
            </a:pPr>
            <a:r>
              <a:rPr lang="en-US" sz="1545" dirty="0">
                <a:latin typeface="Prata" pitchFamily="34" charset="0"/>
                <a:ea typeface="Prata" pitchFamily="34" charset="-122"/>
                <a:cs typeface="Prata" pitchFamily="34" charset="-120"/>
              </a:rPr>
              <a:t>Sophisticated Object Detection</a:t>
            </a:r>
            <a:endParaRPr lang="en-US" sz="1545" dirty="0"/>
          </a:p>
        </p:txBody>
      </p:sp>
      <p:sp>
        <p:nvSpPr>
          <p:cNvPr id="8" name="Text 5"/>
          <p:cNvSpPr/>
          <p:nvPr/>
        </p:nvSpPr>
        <p:spPr>
          <a:xfrm>
            <a:off x="2878038" y="2242939"/>
            <a:ext cx="3139480" cy="1757858"/>
          </a:xfrm>
          <a:prstGeom prst="rect">
            <a:avLst/>
          </a:prstGeom>
          <a:solidFill>
            <a:schemeClr val="bg1"/>
          </a:solidFill>
          <a:ln/>
        </p:spPr>
        <p:txBody>
          <a:bodyPr wrap="square" rtlCol="0" anchor="t"/>
          <a:lstStyle/>
          <a:p>
            <a:pPr>
              <a:lnSpc>
                <a:spcPts val="1977"/>
              </a:lnSpc>
            </a:pPr>
            <a:r>
              <a:rPr lang="en-US" sz="1236" dirty="0">
                <a:latin typeface="Raleway" pitchFamily="34" charset="0"/>
                <a:ea typeface="Raleway" pitchFamily="34" charset="-122"/>
                <a:cs typeface="Raleway" pitchFamily="34" charset="-120"/>
              </a:rPr>
              <a:t>AI GUN's advanced object detection capabilities can accurately identify a wide range of objects, including people, vehicles, and weapons, in real-time video streams. This enables security personnel to quickly identify and assess potential threats.</a:t>
            </a:r>
            <a:endParaRPr lang="en-US" sz="1236" dirty="0"/>
          </a:p>
        </p:txBody>
      </p:sp>
      <p:sp>
        <p:nvSpPr>
          <p:cNvPr id="9" name="Shape 6"/>
          <p:cNvSpPr/>
          <p:nvPr/>
        </p:nvSpPr>
        <p:spPr>
          <a:xfrm>
            <a:off x="6174482" y="1849537"/>
            <a:ext cx="353119" cy="353119"/>
          </a:xfrm>
          <a:prstGeom prst="roundRect">
            <a:avLst>
              <a:gd name="adj" fmla="val 13336"/>
            </a:avLst>
          </a:prstGeom>
          <a:solidFill>
            <a:schemeClr val="bg1"/>
          </a:solidFill>
          <a:ln/>
        </p:spPr>
      </p:sp>
      <p:sp>
        <p:nvSpPr>
          <p:cNvPr id="10" name="Text 7"/>
          <p:cNvSpPr/>
          <p:nvPr/>
        </p:nvSpPr>
        <p:spPr>
          <a:xfrm>
            <a:off x="6278860" y="1878906"/>
            <a:ext cx="144363" cy="294283"/>
          </a:xfrm>
          <a:prstGeom prst="rect">
            <a:avLst/>
          </a:prstGeom>
          <a:noFill/>
          <a:ln/>
        </p:spPr>
        <p:txBody>
          <a:bodyPr wrap="none" rtlCol="0" anchor="t"/>
          <a:lstStyle/>
          <a:p>
            <a:pPr algn="ctr">
              <a:lnSpc>
                <a:spcPts val="2317"/>
              </a:lnSpc>
            </a:pPr>
            <a:r>
              <a:rPr lang="en-US" sz="1854" dirty="0">
                <a:solidFill>
                  <a:srgbClr val="AE8625"/>
                </a:solidFill>
                <a:latin typeface="Prata" pitchFamily="34" charset="0"/>
                <a:ea typeface="Prata" pitchFamily="34" charset="-122"/>
                <a:cs typeface="Prata" pitchFamily="34" charset="-120"/>
              </a:rPr>
              <a:t>2</a:t>
            </a:r>
            <a:endParaRPr lang="en-US" sz="1854" dirty="0"/>
          </a:p>
        </p:txBody>
      </p:sp>
      <p:sp>
        <p:nvSpPr>
          <p:cNvPr id="11" name="Text 8"/>
          <p:cNvSpPr/>
          <p:nvPr/>
        </p:nvSpPr>
        <p:spPr>
          <a:xfrm>
            <a:off x="6684566" y="1903512"/>
            <a:ext cx="2159794" cy="245269"/>
          </a:xfrm>
          <a:prstGeom prst="rect">
            <a:avLst/>
          </a:prstGeom>
          <a:noFill/>
          <a:ln/>
        </p:spPr>
        <p:txBody>
          <a:bodyPr wrap="none" rtlCol="0" anchor="t"/>
          <a:lstStyle/>
          <a:p>
            <a:pPr>
              <a:lnSpc>
                <a:spcPts val="1931"/>
              </a:lnSpc>
            </a:pPr>
            <a:r>
              <a:rPr lang="en-US" sz="1545" dirty="0">
                <a:latin typeface="Prata" pitchFamily="34" charset="0"/>
                <a:ea typeface="Prata" pitchFamily="34" charset="-122"/>
                <a:cs typeface="Prata" pitchFamily="34" charset="-120"/>
              </a:rPr>
              <a:t>Deep Learning Models</a:t>
            </a:r>
            <a:endParaRPr lang="en-US" sz="1545" dirty="0"/>
          </a:p>
        </p:txBody>
      </p:sp>
      <p:sp>
        <p:nvSpPr>
          <p:cNvPr id="12" name="Text 9"/>
          <p:cNvSpPr/>
          <p:nvPr/>
        </p:nvSpPr>
        <p:spPr>
          <a:xfrm>
            <a:off x="6684566" y="2242940"/>
            <a:ext cx="3139480" cy="1506736"/>
          </a:xfrm>
          <a:prstGeom prst="rect">
            <a:avLst/>
          </a:prstGeom>
          <a:noFill/>
          <a:ln/>
        </p:spPr>
        <p:txBody>
          <a:bodyPr wrap="square" rtlCol="0" anchor="t"/>
          <a:lstStyle/>
          <a:p>
            <a:pPr>
              <a:lnSpc>
                <a:spcPts val="1977"/>
              </a:lnSpc>
            </a:pPr>
            <a:r>
              <a:rPr lang="en-US" sz="1236" dirty="0">
                <a:latin typeface="Raleway" pitchFamily="34" charset="0"/>
                <a:ea typeface="Raleway" pitchFamily="34" charset="-122"/>
                <a:cs typeface="Raleway" pitchFamily="34" charset="-120"/>
              </a:rPr>
              <a:t>Backed by deep learning algorithms trained on extensive datasets, AI GUN's object recognition models achieve remarkable accuracy in identifying and classifying detected objects, ensuring reliable threat identification.</a:t>
            </a:r>
            <a:endParaRPr lang="en-US" sz="1236" dirty="0"/>
          </a:p>
        </p:txBody>
      </p:sp>
      <p:sp>
        <p:nvSpPr>
          <p:cNvPr id="13" name="Shape 10"/>
          <p:cNvSpPr/>
          <p:nvPr/>
        </p:nvSpPr>
        <p:spPr>
          <a:xfrm>
            <a:off x="2367956" y="4280297"/>
            <a:ext cx="353119" cy="353119"/>
          </a:xfrm>
          <a:prstGeom prst="roundRect">
            <a:avLst>
              <a:gd name="adj" fmla="val 13336"/>
            </a:avLst>
          </a:prstGeom>
          <a:solidFill>
            <a:schemeClr val="bg1"/>
          </a:solidFill>
          <a:ln/>
        </p:spPr>
      </p:sp>
      <p:sp>
        <p:nvSpPr>
          <p:cNvPr id="14" name="Text 11"/>
          <p:cNvSpPr/>
          <p:nvPr/>
        </p:nvSpPr>
        <p:spPr>
          <a:xfrm>
            <a:off x="2471540" y="4309666"/>
            <a:ext cx="145951" cy="294283"/>
          </a:xfrm>
          <a:prstGeom prst="rect">
            <a:avLst/>
          </a:prstGeom>
          <a:noFill/>
          <a:ln/>
        </p:spPr>
        <p:txBody>
          <a:bodyPr wrap="none" rtlCol="0" anchor="t"/>
          <a:lstStyle/>
          <a:p>
            <a:pPr algn="ctr">
              <a:lnSpc>
                <a:spcPts val="2317"/>
              </a:lnSpc>
            </a:pPr>
            <a:r>
              <a:rPr lang="en-US" sz="1854" dirty="0">
                <a:solidFill>
                  <a:srgbClr val="AE8625"/>
                </a:solidFill>
                <a:latin typeface="Prata" pitchFamily="34" charset="0"/>
                <a:ea typeface="Prata" pitchFamily="34" charset="-122"/>
                <a:cs typeface="Prata" pitchFamily="34" charset="-120"/>
              </a:rPr>
              <a:t>3</a:t>
            </a:r>
            <a:endParaRPr lang="en-US" sz="1854" dirty="0"/>
          </a:p>
        </p:txBody>
      </p:sp>
      <p:sp>
        <p:nvSpPr>
          <p:cNvPr id="15" name="Text 12"/>
          <p:cNvSpPr/>
          <p:nvPr/>
        </p:nvSpPr>
        <p:spPr>
          <a:xfrm>
            <a:off x="2878039" y="4334272"/>
            <a:ext cx="2813843" cy="245269"/>
          </a:xfrm>
          <a:prstGeom prst="rect">
            <a:avLst/>
          </a:prstGeom>
          <a:noFill/>
          <a:ln/>
        </p:spPr>
        <p:txBody>
          <a:bodyPr wrap="none" rtlCol="0" anchor="t"/>
          <a:lstStyle/>
          <a:p>
            <a:pPr>
              <a:lnSpc>
                <a:spcPts val="1931"/>
              </a:lnSpc>
            </a:pPr>
            <a:r>
              <a:rPr lang="en-US" sz="1545" dirty="0">
                <a:latin typeface="Prata" pitchFamily="34" charset="0"/>
                <a:ea typeface="Prata" pitchFamily="34" charset="-122"/>
                <a:cs typeface="Prata" pitchFamily="34" charset="-120"/>
              </a:rPr>
              <a:t>Adaptable to Evolving Threats</a:t>
            </a:r>
            <a:endParaRPr lang="en-US" sz="1545" dirty="0"/>
          </a:p>
        </p:txBody>
      </p:sp>
      <p:sp>
        <p:nvSpPr>
          <p:cNvPr id="16" name="Text 13"/>
          <p:cNvSpPr/>
          <p:nvPr/>
        </p:nvSpPr>
        <p:spPr>
          <a:xfrm>
            <a:off x="2878038" y="4673699"/>
            <a:ext cx="3139480" cy="1255613"/>
          </a:xfrm>
          <a:prstGeom prst="rect">
            <a:avLst/>
          </a:prstGeom>
          <a:noFill/>
          <a:ln/>
        </p:spPr>
        <p:txBody>
          <a:bodyPr wrap="square" rtlCol="0" anchor="t"/>
          <a:lstStyle/>
          <a:p>
            <a:pPr>
              <a:lnSpc>
                <a:spcPts val="1977"/>
              </a:lnSpc>
            </a:pPr>
            <a:r>
              <a:rPr lang="en-US" sz="1236" dirty="0">
                <a:latin typeface="Raleway" pitchFamily="34" charset="0"/>
                <a:ea typeface="Raleway" pitchFamily="34" charset="-122"/>
                <a:cs typeface="Raleway" pitchFamily="34" charset="-120"/>
              </a:rPr>
              <a:t>The system continuously learns and adapts, allowing it to keep pace with changing threat landscapes and detect emerging threats with exceptional precision.</a:t>
            </a:r>
            <a:endParaRPr lang="en-US" sz="1236" dirty="0"/>
          </a:p>
        </p:txBody>
      </p:sp>
      <p:sp>
        <p:nvSpPr>
          <p:cNvPr id="17" name="Shape 14"/>
          <p:cNvSpPr/>
          <p:nvPr/>
        </p:nvSpPr>
        <p:spPr>
          <a:xfrm>
            <a:off x="6174482" y="4280297"/>
            <a:ext cx="353119" cy="353119"/>
          </a:xfrm>
          <a:prstGeom prst="roundRect">
            <a:avLst>
              <a:gd name="adj" fmla="val 13336"/>
            </a:avLst>
          </a:prstGeom>
          <a:solidFill>
            <a:schemeClr val="bg1"/>
          </a:solidFill>
          <a:ln/>
        </p:spPr>
      </p:sp>
      <p:sp>
        <p:nvSpPr>
          <p:cNvPr id="18" name="Text 15"/>
          <p:cNvSpPr/>
          <p:nvPr/>
        </p:nvSpPr>
        <p:spPr>
          <a:xfrm>
            <a:off x="6282135" y="4309666"/>
            <a:ext cx="137716" cy="294283"/>
          </a:xfrm>
          <a:prstGeom prst="rect">
            <a:avLst/>
          </a:prstGeom>
          <a:noFill/>
          <a:ln/>
        </p:spPr>
        <p:txBody>
          <a:bodyPr wrap="none" rtlCol="0" anchor="t"/>
          <a:lstStyle/>
          <a:p>
            <a:pPr algn="ctr">
              <a:lnSpc>
                <a:spcPts val="2317"/>
              </a:lnSpc>
            </a:pPr>
            <a:r>
              <a:rPr lang="en-US" sz="1854" dirty="0">
                <a:solidFill>
                  <a:srgbClr val="AE8625"/>
                </a:solidFill>
                <a:latin typeface="Prata" pitchFamily="34" charset="0"/>
                <a:ea typeface="Prata" pitchFamily="34" charset="-122"/>
                <a:cs typeface="Prata" pitchFamily="34" charset="-120"/>
              </a:rPr>
              <a:t>4</a:t>
            </a:r>
            <a:endParaRPr lang="en-US" sz="1854" dirty="0"/>
          </a:p>
        </p:txBody>
      </p:sp>
      <p:sp>
        <p:nvSpPr>
          <p:cNvPr id="19" name="Text 16"/>
          <p:cNvSpPr/>
          <p:nvPr/>
        </p:nvSpPr>
        <p:spPr>
          <a:xfrm>
            <a:off x="6684566" y="4334272"/>
            <a:ext cx="3139480" cy="490538"/>
          </a:xfrm>
          <a:prstGeom prst="rect">
            <a:avLst/>
          </a:prstGeom>
          <a:noFill/>
          <a:ln/>
        </p:spPr>
        <p:txBody>
          <a:bodyPr wrap="square" rtlCol="0" anchor="t"/>
          <a:lstStyle/>
          <a:p>
            <a:pPr>
              <a:lnSpc>
                <a:spcPts val="1931"/>
              </a:lnSpc>
            </a:pPr>
            <a:r>
              <a:rPr lang="en-US" sz="1545" dirty="0">
                <a:latin typeface="Prata" pitchFamily="34" charset="0"/>
                <a:ea typeface="Prata" pitchFamily="34" charset="-122"/>
                <a:cs typeface="Prata" pitchFamily="34" charset="-120"/>
              </a:rPr>
              <a:t>Comprehensive Threat Awareness</a:t>
            </a:r>
            <a:endParaRPr lang="en-US" sz="1545" dirty="0"/>
          </a:p>
        </p:txBody>
      </p:sp>
      <p:sp>
        <p:nvSpPr>
          <p:cNvPr id="20" name="Text 17"/>
          <p:cNvSpPr/>
          <p:nvPr/>
        </p:nvSpPr>
        <p:spPr>
          <a:xfrm>
            <a:off x="6684566" y="4918969"/>
            <a:ext cx="3139480" cy="1506736"/>
          </a:xfrm>
          <a:prstGeom prst="rect">
            <a:avLst/>
          </a:prstGeom>
          <a:noFill/>
          <a:ln/>
        </p:spPr>
        <p:txBody>
          <a:bodyPr wrap="square" rtlCol="0" anchor="t"/>
          <a:lstStyle/>
          <a:p>
            <a:pPr>
              <a:lnSpc>
                <a:spcPts val="1977"/>
              </a:lnSpc>
            </a:pPr>
            <a:r>
              <a:rPr lang="en-US" sz="1236" dirty="0">
                <a:latin typeface="Raleway" pitchFamily="34" charset="0"/>
                <a:ea typeface="Raleway" pitchFamily="34" charset="-122"/>
                <a:cs typeface="Raleway" pitchFamily="34" charset="-120"/>
              </a:rPr>
              <a:t>By combining object detection and recognition, AI GUN provides a comprehensive view of the security environment, empowering security teams to make informed decisions and respond effectively to potential risks.</a:t>
            </a:r>
            <a:endParaRPr lang="en-US" sz="1236" dirty="0"/>
          </a:p>
        </p:txBody>
      </p:sp>
    </p:spTree>
  </p:cSld>
  <p:clrMapOvr>
    <a:masterClrMapping/>
  </p:clrMapOvr>
  <mc:AlternateContent xmlns:mc="http://schemas.openxmlformats.org/markup-compatibility/2006" xmlns:p14="http://schemas.microsoft.com/office/powerpoint/2010/main">
    <mc:Choice Requires="p14">
      <p:transition spd="slow" p14:dur="2000" advTm="2320"/>
    </mc:Choice>
    <mc:Fallback xmlns="">
      <p:transition spd="slow" advTm="232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416BA8-5400-F0E1-965F-09A9F6853E4F}"/>
              </a:ext>
            </a:extLst>
          </p:cNvPr>
          <p:cNvPicPr>
            <a:picLocks noChangeAspect="1"/>
          </p:cNvPicPr>
          <p:nvPr/>
        </p:nvPicPr>
        <p:blipFill>
          <a:blip r:embed="rId2"/>
          <a:stretch>
            <a:fillRect/>
          </a:stretch>
        </p:blipFill>
        <p:spPr>
          <a:xfrm>
            <a:off x="3623604" y="324798"/>
            <a:ext cx="2834520" cy="2401469"/>
          </a:xfrm>
          <a:prstGeom prst="rect">
            <a:avLst/>
          </a:prstGeom>
        </p:spPr>
      </p:pic>
      <p:pic>
        <p:nvPicPr>
          <p:cNvPr id="5" name="Picture 4">
            <a:extLst>
              <a:ext uri="{FF2B5EF4-FFF2-40B4-BE49-F238E27FC236}">
                <a16:creationId xmlns:a16="http://schemas.microsoft.com/office/drawing/2014/main" id="{097F0940-2460-32D8-EAD5-B82CADAFDF7C}"/>
              </a:ext>
            </a:extLst>
          </p:cNvPr>
          <p:cNvPicPr>
            <a:picLocks noChangeAspect="1"/>
          </p:cNvPicPr>
          <p:nvPr/>
        </p:nvPicPr>
        <p:blipFill>
          <a:blip r:embed="rId3"/>
          <a:stretch>
            <a:fillRect/>
          </a:stretch>
        </p:blipFill>
        <p:spPr>
          <a:xfrm>
            <a:off x="4215750" y="2413001"/>
            <a:ext cx="3184117" cy="2692400"/>
          </a:xfrm>
          <a:prstGeom prst="rect">
            <a:avLst/>
          </a:prstGeom>
        </p:spPr>
      </p:pic>
      <p:pic>
        <p:nvPicPr>
          <p:cNvPr id="2050" name="Picture 2" descr="What is an Arduino? - SparkFun Learn">
            <a:extLst>
              <a:ext uri="{FF2B5EF4-FFF2-40B4-BE49-F238E27FC236}">
                <a16:creationId xmlns:a16="http://schemas.microsoft.com/office/drawing/2014/main" id="{DC0DB1D9-7CA3-C657-8890-B26E32BC9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2013" y="1617134"/>
            <a:ext cx="2495550"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68376075-B1A0-5610-48F7-D2FD453383F6}"/>
              </a:ext>
            </a:extLst>
          </p:cNvPr>
          <p:cNvSpPr/>
          <p:nvPr/>
        </p:nvSpPr>
        <p:spPr>
          <a:xfrm>
            <a:off x="7289800" y="1981200"/>
            <a:ext cx="508000" cy="26246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7514390C-98B3-FE39-9157-C234EBA38C0E}"/>
              </a:ext>
            </a:extLst>
          </p:cNvPr>
          <p:cNvSpPr/>
          <p:nvPr/>
        </p:nvSpPr>
        <p:spPr>
          <a:xfrm>
            <a:off x="2877566" y="2243667"/>
            <a:ext cx="508000" cy="26246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052" name="Picture 4" descr="Logitech C920 HD Pro Webcam (Black)">
            <a:extLst>
              <a:ext uri="{FF2B5EF4-FFF2-40B4-BE49-F238E27FC236}">
                <a16:creationId xmlns:a16="http://schemas.microsoft.com/office/drawing/2014/main" id="{494D94AD-43FB-E0B8-8B08-B0275CE953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599" y="220133"/>
            <a:ext cx="1749334" cy="38609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8EB7F5C-B44B-0DB4-89F9-52E407AB80F4}"/>
              </a:ext>
            </a:extLst>
          </p:cNvPr>
          <p:cNvSpPr txBox="1"/>
          <p:nvPr/>
        </p:nvSpPr>
        <p:spPr>
          <a:xfrm>
            <a:off x="279400" y="4275667"/>
            <a:ext cx="3005667" cy="369332"/>
          </a:xfrm>
          <a:prstGeom prst="rect">
            <a:avLst/>
          </a:prstGeom>
          <a:noFill/>
        </p:spPr>
        <p:txBody>
          <a:bodyPr wrap="square" rtlCol="0">
            <a:spAutoFit/>
          </a:bodyPr>
          <a:lstStyle/>
          <a:p>
            <a:r>
              <a:rPr lang="en-US" dirty="0"/>
              <a:t>Webcam takes input image</a:t>
            </a:r>
            <a:endParaRPr lang="en-IN" dirty="0"/>
          </a:p>
        </p:txBody>
      </p:sp>
      <p:sp>
        <p:nvSpPr>
          <p:cNvPr id="9" name="TextBox 8">
            <a:extLst>
              <a:ext uri="{FF2B5EF4-FFF2-40B4-BE49-F238E27FC236}">
                <a16:creationId xmlns:a16="http://schemas.microsoft.com/office/drawing/2014/main" id="{92902385-404B-7D07-2C6A-DBEBC2B1D251}"/>
              </a:ext>
            </a:extLst>
          </p:cNvPr>
          <p:cNvSpPr txBox="1"/>
          <p:nvPr/>
        </p:nvSpPr>
        <p:spPr>
          <a:xfrm>
            <a:off x="4021667" y="5257800"/>
            <a:ext cx="3184117" cy="369332"/>
          </a:xfrm>
          <a:prstGeom prst="rect">
            <a:avLst/>
          </a:prstGeom>
          <a:noFill/>
        </p:spPr>
        <p:txBody>
          <a:bodyPr wrap="square" rtlCol="0">
            <a:spAutoFit/>
          </a:bodyPr>
          <a:lstStyle/>
          <a:p>
            <a:r>
              <a:rPr lang="en-US" dirty="0"/>
              <a:t>Interprets if its classified target</a:t>
            </a:r>
            <a:endParaRPr lang="en-IN" dirty="0"/>
          </a:p>
        </p:txBody>
      </p:sp>
      <p:sp>
        <p:nvSpPr>
          <p:cNvPr id="10" name="TextBox 9">
            <a:extLst>
              <a:ext uri="{FF2B5EF4-FFF2-40B4-BE49-F238E27FC236}">
                <a16:creationId xmlns:a16="http://schemas.microsoft.com/office/drawing/2014/main" id="{9444C98C-3C54-3BCB-0EAC-D829B7865DA9}"/>
              </a:ext>
            </a:extLst>
          </p:cNvPr>
          <p:cNvSpPr txBox="1"/>
          <p:nvPr/>
        </p:nvSpPr>
        <p:spPr>
          <a:xfrm>
            <a:off x="8068733" y="3445934"/>
            <a:ext cx="2495550" cy="923330"/>
          </a:xfrm>
          <a:prstGeom prst="rect">
            <a:avLst/>
          </a:prstGeom>
          <a:noFill/>
        </p:spPr>
        <p:txBody>
          <a:bodyPr wrap="square" rtlCol="0">
            <a:spAutoFit/>
          </a:bodyPr>
          <a:lstStyle/>
          <a:p>
            <a:r>
              <a:rPr lang="en-US" dirty="0"/>
              <a:t>Sends coordinates to Arduino using </a:t>
            </a:r>
            <a:r>
              <a:rPr lang="en-US" dirty="0" err="1"/>
              <a:t>pyfirmata</a:t>
            </a:r>
            <a:r>
              <a:rPr lang="en-US" dirty="0"/>
              <a:t> communication </a:t>
            </a:r>
            <a:endParaRPr lang="en-IN" dirty="0"/>
          </a:p>
        </p:txBody>
      </p:sp>
    </p:spTree>
    <p:extLst>
      <p:ext uri="{BB962C8B-B14F-4D97-AF65-F5344CB8AC3E}">
        <p14:creationId xmlns:p14="http://schemas.microsoft.com/office/powerpoint/2010/main" val="249997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FC0ECA-1DA3-5DA1-3252-C5F9038B44BE}"/>
              </a:ext>
            </a:extLst>
          </p:cNvPr>
          <p:cNvSpPr txBox="1"/>
          <p:nvPr/>
        </p:nvSpPr>
        <p:spPr>
          <a:xfrm>
            <a:off x="2905276" y="1135743"/>
            <a:ext cx="6959600" cy="1384995"/>
          </a:xfrm>
          <a:prstGeom prst="rect">
            <a:avLst/>
          </a:prstGeom>
          <a:noFill/>
        </p:spPr>
        <p:txBody>
          <a:bodyPr wrap="square" rtlCol="0">
            <a:spAutoFit/>
          </a:bodyPr>
          <a:lstStyle/>
          <a:p>
            <a:r>
              <a:rPr lang="en-US" sz="2800" dirty="0"/>
              <a:t>Modeling has being trained for mask or no-mask for target detection and </a:t>
            </a:r>
            <a:r>
              <a:rPr lang="en-US" sz="2800" dirty="0" err="1"/>
              <a:t>deepface</a:t>
            </a:r>
            <a:r>
              <a:rPr lang="en-US" sz="2800" dirty="0"/>
              <a:t> has also being used for specific face detection </a:t>
            </a:r>
            <a:endParaRPr lang="en-IN" sz="2800" dirty="0"/>
          </a:p>
        </p:txBody>
      </p:sp>
      <p:pic>
        <p:nvPicPr>
          <p:cNvPr id="3074" name="Picture 2" descr="Deep Face Recognition - GeeksforGeeks">
            <a:extLst>
              <a:ext uri="{FF2B5EF4-FFF2-40B4-BE49-F238E27FC236}">
                <a16:creationId xmlns:a16="http://schemas.microsoft.com/office/drawing/2014/main" id="{B3C37CC0-A8D3-C897-FE46-A4CEB8599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71" y="2717422"/>
            <a:ext cx="11843657" cy="2822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634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3A45B9-4FD5-C0A5-62C7-119D5132ACA1}"/>
              </a:ext>
            </a:extLst>
          </p:cNvPr>
          <p:cNvSpPr txBox="1"/>
          <p:nvPr/>
        </p:nvSpPr>
        <p:spPr>
          <a:xfrm>
            <a:off x="707571" y="315686"/>
            <a:ext cx="4822372" cy="1815882"/>
          </a:xfrm>
          <a:prstGeom prst="rect">
            <a:avLst/>
          </a:prstGeom>
          <a:noFill/>
        </p:spPr>
        <p:txBody>
          <a:bodyPr wrap="square" rtlCol="0">
            <a:spAutoFit/>
          </a:bodyPr>
          <a:lstStyle/>
          <a:p>
            <a:r>
              <a:rPr lang="en-US" sz="2800" dirty="0"/>
              <a:t>Using high quality night-vision camera the face training model can be even better for night mode </a:t>
            </a:r>
            <a:endParaRPr lang="en-IN" sz="2800" dirty="0"/>
          </a:p>
        </p:txBody>
      </p:sp>
      <p:sp>
        <p:nvSpPr>
          <p:cNvPr id="3" name="TextBox 2">
            <a:extLst>
              <a:ext uri="{FF2B5EF4-FFF2-40B4-BE49-F238E27FC236}">
                <a16:creationId xmlns:a16="http://schemas.microsoft.com/office/drawing/2014/main" id="{4DC6ABF8-C912-69F8-0D68-AD348200483E}"/>
              </a:ext>
            </a:extLst>
          </p:cNvPr>
          <p:cNvSpPr txBox="1"/>
          <p:nvPr/>
        </p:nvSpPr>
        <p:spPr>
          <a:xfrm>
            <a:off x="6400800" y="315686"/>
            <a:ext cx="5279571" cy="1815882"/>
          </a:xfrm>
          <a:prstGeom prst="rect">
            <a:avLst/>
          </a:prstGeom>
          <a:noFill/>
        </p:spPr>
        <p:txBody>
          <a:bodyPr wrap="square" rtlCol="0">
            <a:spAutoFit/>
          </a:bodyPr>
          <a:lstStyle/>
          <a:p>
            <a:r>
              <a:rPr lang="en-US" sz="2800" dirty="0"/>
              <a:t>Face tracking and recognition has a whopping accuracy of 92% ,the tracking is done by face region extraction </a:t>
            </a:r>
            <a:endParaRPr lang="en-IN" sz="2800" dirty="0"/>
          </a:p>
        </p:txBody>
      </p:sp>
      <p:pic>
        <p:nvPicPr>
          <p:cNvPr id="5" name="night_vision">
            <a:hlinkClick r:id="" action="ppaction://media"/>
            <a:extLst>
              <a:ext uri="{FF2B5EF4-FFF2-40B4-BE49-F238E27FC236}">
                <a16:creationId xmlns:a16="http://schemas.microsoft.com/office/drawing/2014/main" id="{4874DAEF-7828-4E6F-DCE0-2791901E6FE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4552" y="2754086"/>
            <a:ext cx="5840188" cy="27214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tracking">
            <a:hlinkClick r:id="" action="ppaction://media"/>
            <a:extLst>
              <a:ext uri="{FF2B5EF4-FFF2-40B4-BE49-F238E27FC236}">
                <a16:creationId xmlns:a16="http://schemas.microsoft.com/office/drawing/2014/main" id="{FF452328-ACEB-7165-9284-4CC4F43C3ABE}"/>
              </a:ext>
            </a:extLst>
          </p:cNvPr>
          <p:cNvPicPr>
            <a:picLocks noChangeAspect="1"/>
          </p:cNvPicPr>
          <p:nvPr>
            <a:videoFile r:link="rId3"/>
            <p:extLst>
              <p:ext uri="{DAA4B4D4-6D71-4841-9C94-3DE7FCFB9230}">
                <p14:media xmlns:p14="http://schemas.microsoft.com/office/powerpoint/2010/main" r:embed="rId4">
                  <p14:trim end="24091"/>
                </p14:media>
              </p:ext>
            </p:extLst>
          </p:nvPr>
        </p:nvPicPr>
        <p:blipFill>
          <a:blip r:embed="rId7"/>
          <a:stretch>
            <a:fillRect/>
          </a:stretch>
        </p:blipFill>
        <p:spPr>
          <a:xfrm>
            <a:off x="7380513" y="2364825"/>
            <a:ext cx="2845707" cy="50603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73461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27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2419" y="-6048"/>
            <a:ext cx="12192000" cy="6858595"/>
          </a:xfrm>
          <a:prstGeom prst="rect">
            <a:avLst/>
          </a:prstGeom>
          <a:solidFill>
            <a:schemeClr val="bg1"/>
          </a:solidFill>
          <a:ln/>
        </p:spPr>
      </p:sp>
      <p:sp>
        <p:nvSpPr>
          <p:cNvPr id="4" name="Text 1"/>
          <p:cNvSpPr/>
          <p:nvPr/>
        </p:nvSpPr>
        <p:spPr>
          <a:xfrm>
            <a:off x="2379663" y="430312"/>
            <a:ext cx="7432675" cy="977900"/>
          </a:xfrm>
          <a:prstGeom prst="rect">
            <a:avLst/>
          </a:prstGeom>
          <a:noFill/>
          <a:ln/>
        </p:spPr>
        <p:txBody>
          <a:bodyPr wrap="square" rtlCol="0" anchor="t"/>
          <a:lstStyle/>
          <a:p>
            <a:pPr>
              <a:lnSpc>
                <a:spcPts val="3850"/>
              </a:lnSpc>
            </a:pPr>
            <a:r>
              <a:rPr lang="en-US" sz="3080" dirty="0">
                <a:latin typeface="Prata" pitchFamily="34" charset="0"/>
                <a:ea typeface="Prata" pitchFamily="34" charset="-122"/>
                <a:cs typeface="Prata" pitchFamily="34" charset="-120"/>
              </a:rPr>
              <a:t>Enhanced Security and Operational Efficiency</a:t>
            </a:r>
            <a:endParaRPr lang="en-US" sz="3080" dirty="0"/>
          </a:p>
        </p:txBody>
      </p:sp>
      <p:sp>
        <p:nvSpPr>
          <p:cNvPr id="5" name="Shape 2"/>
          <p:cNvSpPr/>
          <p:nvPr/>
        </p:nvSpPr>
        <p:spPr>
          <a:xfrm>
            <a:off x="2379663" y="1721148"/>
            <a:ext cx="3638153" cy="2153146"/>
          </a:xfrm>
          <a:prstGeom prst="roundRect">
            <a:avLst>
              <a:gd name="adj" fmla="val 2180"/>
            </a:avLst>
          </a:prstGeom>
          <a:solidFill>
            <a:schemeClr val="bg1"/>
          </a:solidFill>
          <a:ln/>
        </p:spPr>
      </p:sp>
      <p:sp>
        <p:nvSpPr>
          <p:cNvPr id="6" name="Text 3"/>
          <p:cNvSpPr/>
          <p:nvPr/>
        </p:nvSpPr>
        <p:spPr>
          <a:xfrm>
            <a:off x="2536131" y="1877616"/>
            <a:ext cx="1955899" cy="244376"/>
          </a:xfrm>
          <a:prstGeom prst="rect">
            <a:avLst/>
          </a:prstGeom>
          <a:noFill/>
          <a:ln/>
        </p:spPr>
        <p:txBody>
          <a:bodyPr wrap="none" rtlCol="0" anchor="t"/>
          <a:lstStyle/>
          <a:p>
            <a:pPr>
              <a:lnSpc>
                <a:spcPts val="1925"/>
              </a:lnSpc>
            </a:pPr>
            <a:r>
              <a:rPr lang="en-US" sz="1540" dirty="0">
                <a:latin typeface="Prata" pitchFamily="34" charset="0"/>
                <a:ea typeface="Prata" pitchFamily="34" charset="-122"/>
                <a:cs typeface="Prata" pitchFamily="34" charset="-120"/>
              </a:rPr>
              <a:t>Improved Accuracy</a:t>
            </a:r>
            <a:endParaRPr lang="en-US" sz="1540" dirty="0"/>
          </a:p>
        </p:txBody>
      </p:sp>
      <p:sp>
        <p:nvSpPr>
          <p:cNvPr id="7" name="Text 4"/>
          <p:cNvSpPr/>
          <p:nvPr/>
        </p:nvSpPr>
        <p:spPr>
          <a:xfrm>
            <a:off x="2536131" y="2215853"/>
            <a:ext cx="3325218" cy="1501973"/>
          </a:xfrm>
          <a:prstGeom prst="rect">
            <a:avLst/>
          </a:prstGeom>
          <a:noFill/>
          <a:ln/>
        </p:spPr>
        <p:txBody>
          <a:bodyPr wrap="square" rtlCol="0" anchor="t"/>
          <a:lstStyle/>
          <a:p>
            <a:pPr>
              <a:lnSpc>
                <a:spcPts val="1972"/>
              </a:lnSpc>
            </a:pPr>
            <a:r>
              <a:rPr lang="en-US" sz="1232" dirty="0">
                <a:latin typeface="Raleway" pitchFamily="34" charset="0"/>
                <a:ea typeface="Raleway" pitchFamily="34" charset="-122"/>
                <a:cs typeface="Raleway" pitchFamily="34" charset="-120"/>
              </a:rPr>
              <a:t>AI GUN's advanced computer vision and machine learning capabilities offer unparalleled accuracy in detecting and recognizing potential threats, reducing the likelihood of false alarms and ensuring that security personnel can focus on genuine risks.</a:t>
            </a:r>
            <a:endParaRPr lang="en-US" sz="1232" dirty="0"/>
          </a:p>
        </p:txBody>
      </p:sp>
      <p:sp>
        <p:nvSpPr>
          <p:cNvPr id="8" name="Shape 5"/>
          <p:cNvSpPr/>
          <p:nvPr/>
        </p:nvSpPr>
        <p:spPr>
          <a:xfrm>
            <a:off x="6174284" y="1721148"/>
            <a:ext cx="3638153" cy="2153146"/>
          </a:xfrm>
          <a:prstGeom prst="roundRect">
            <a:avLst>
              <a:gd name="adj" fmla="val 2180"/>
            </a:avLst>
          </a:prstGeom>
          <a:solidFill>
            <a:schemeClr val="bg1"/>
          </a:solidFill>
          <a:ln/>
        </p:spPr>
      </p:sp>
      <p:sp>
        <p:nvSpPr>
          <p:cNvPr id="9" name="Text 6"/>
          <p:cNvSpPr/>
          <p:nvPr/>
        </p:nvSpPr>
        <p:spPr>
          <a:xfrm>
            <a:off x="6330752" y="1877616"/>
            <a:ext cx="2174082" cy="244376"/>
          </a:xfrm>
          <a:prstGeom prst="rect">
            <a:avLst/>
          </a:prstGeom>
          <a:noFill/>
          <a:ln/>
        </p:spPr>
        <p:txBody>
          <a:bodyPr wrap="none" rtlCol="0" anchor="t"/>
          <a:lstStyle/>
          <a:p>
            <a:pPr>
              <a:lnSpc>
                <a:spcPts val="1925"/>
              </a:lnSpc>
            </a:pPr>
            <a:r>
              <a:rPr lang="en-US" sz="1540" dirty="0">
                <a:latin typeface="Prata" pitchFamily="34" charset="0"/>
                <a:ea typeface="Prata" pitchFamily="34" charset="-122"/>
                <a:cs typeface="Prata" pitchFamily="34" charset="-120"/>
              </a:rPr>
              <a:t>Faster Response Times</a:t>
            </a:r>
            <a:endParaRPr lang="en-US" sz="1540" dirty="0"/>
          </a:p>
        </p:txBody>
      </p:sp>
      <p:sp>
        <p:nvSpPr>
          <p:cNvPr id="10" name="Text 7"/>
          <p:cNvSpPr/>
          <p:nvPr/>
        </p:nvSpPr>
        <p:spPr>
          <a:xfrm>
            <a:off x="6330752" y="2215853"/>
            <a:ext cx="3325218" cy="1501973"/>
          </a:xfrm>
          <a:prstGeom prst="rect">
            <a:avLst/>
          </a:prstGeom>
          <a:noFill/>
          <a:ln/>
        </p:spPr>
        <p:txBody>
          <a:bodyPr wrap="square" rtlCol="0" anchor="t"/>
          <a:lstStyle/>
          <a:p>
            <a:pPr>
              <a:lnSpc>
                <a:spcPts val="1972"/>
              </a:lnSpc>
            </a:pPr>
            <a:r>
              <a:rPr lang="en-US" sz="1232" dirty="0">
                <a:latin typeface="Raleway" pitchFamily="34" charset="0"/>
                <a:ea typeface="Raleway" pitchFamily="34" charset="-122"/>
                <a:cs typeface="Raleway" pitchFamily="34" charset="-120"/>
              </a:rPr>
              <a:t>By automating the threat detection and assessment process, AI GUN enables security teams to respond to emergencies more quickly, minimizing the impact of incidents and enhancing overall organizational resilience.</a:t>
            </a:r>
            <a:endParaRPr lang="en-US" sz="1232" dirty="0"/>
          </a:p>
        </p:txBody>
      </p:sp>
      <p:sp>
        <p:nvSpPr>
          <p:cNvPr id="11" name="Shape 8"/>
          <p:cNvSpPr/>
          <p:nvPr/>
        </p:nvSpPr>
        <p:spPr>
          <a:xfrm>
            <a:off x="2379663" y="4030762"/>
            <a:ext cx="3638153" cy="2397522"/>
          </a:xfrm>
          <a:prstGeom prst="roundRect">
            <a:avLst>
              <a:gd name="adj" fmla="val 1958"/>
            </a:avLst>
          </a:prstGeom>
          <a:solidFill>
            <a:schemeClr val="bg1"/>
          </a:solidFill>
          <a:ln/>
        </p:spPr>
      </p:sp>
      <p:sp>
        <p:nvSpPr>
          <p:cNvPr id="12" name="Text 9"/>
          <p:cNvSpPr/>
          <p:nvPr/>
        </p:nvSpPr>
        <p:spPr>
          <a:xfrm>
            <a:off x="2536131" y="4187230"/>
            <a:ext cx="3325218" cy="488752"/>
          </a:xfrm>
          <a:prstGeom prst="rect">
            <a:avLst/>
          </a:prstGeom>
          <a:noFill/>
          <a:ln/>
        </p:spPr>
        <p:txBody>
          <a:bodyPr wrap="square" rtlCol="0" anchor="t"/>
          <a:lstStyle/>
          <a:p>
            <a:pPr>
              <a:lnSpc>
                <a:spcPts val="1925"/>
              </a:lnSpc>
            </a:pPr>
            <a:r>
              <a:rPr lang="en-US" sz="1540" dirty="0">
                <a:latin typeface="Prata" pitchFamily="34" charset="0"/>
                <a:ea typeface="Prata" pitchFamily="34" charset="-122"/>
                <a:cs typeface="Prata" pitchFamily="34" charset="-120"/>
              </a:rPr>
              <a:t>Reduced Reliance on Manual Monitoring</a:t>
            </a:r>
            <a:endParaRPr lang="en-US" sz="1540" dirty="0"/>
          </a:p>
        </p:txBody>
      </p:sp>
      <p:sp>
        <p:nvSpPr>
          <p:cNvPr id="13" name="Text 10"/>
          <p:cNvSpPr/>
          <p:nvPr/>
        </p:nvSpPr>
        <p:spPr>
          <a:xfrm>
            <a:off x="2536131" y="4769843"/>
            <a:ext cx="3325218" cy="1501973"/>
          </a:xfrm>
          <a:prstGeom prst="rect">
            <a:avLst/>
          </a:prstGeom>
          <a:noFill/>
          <a:ln/>
        </p:spPr>
        <p:txBody>
          <a:bodyPr wrap="square" rtlCol="0" anchor="t"/>
          <a:lstStyle/>
          <a:p>
            <a:pPr>
              <a:lnSpc>
                <a:spcPts val="1972"/>
              </a:lnSpc>
            </a:pPr>
            <a:r>
              <a:rPr lang="en-US" sz="1232" dirty="0">
                <a:latin typeface="Raleway" pitchFamily="34" charset="0"/>
                <a:ea typeface="Raleway" pitchFamily="34" charset="-122"/>
                <a:cs typeface="Raleway" pitchFamily="34" charset="-120"/>
              </a:rPr>
              <a:t>With AI GUN's autonomous threat detection and alert generation capabilities, security organizations can reduce the burden on human operators, allowing them to focus on strategic decision-making and coordinating effective responses.</a:t>
            </a:r>
            <a:endParaRPr lang="en-US" sz="1232" dirty="0"/>
          </a:p>
        </p:txBody>
      </p:sp>
      <p:sp>
        <p:nvSpPr>
          <p:cNvPr id="14" name="Shape 11"/>
          <p:cNvSpPr/>
          <p:nvPr/>
        </p:nvSpPr>
        <p:spPr>
          <a:xfrm>
            <a:off x="6174284" y="4030762"/>
            <a:ext cx="3638153" cy="2397522"/>
          </a:xfrm>
          <a:prstGeom prst="roundRect">
            <a:avLst>
              <a:gd name="adj" fmla="val 1958"/>
            </a:avLst>
          </a:prstGeom>
          <a:solidFill>
            <a:schemeClr val="bg1"/>
          </a:solidFill>
          <a:ln/>
        </p:spPr>
      </p:sp>
      <p:sp>
        <p:nvSpPr>
          <p:cNvPr id="15" name="Text 12"/>
          <p:cNvSpPr/>
          <p:nvPr/>
        </p:nvSpPr>
        <p:spPr>
          <a:xfrm>
            <a:off x="6330752" y="4187230"/>
            <a:ext cx="2850952" cy="244376"/>
          </a:xfrm>
          <a:prstGeom prst="rect">
            <a:avLst/>
          </a:prstGeom>
          <a:noFill/>
          <a:ln/>
        </p:spPr>
        <p:txBody>
          <a:bodyPr wrap="none" rtlCol="0" anchor="t"/>
          <a:lstStyle/>
          <a:p>
            <a:pPr>
              <a:lnSpc>
                <a:spcPts val="1925"/>
              </a:lnSpc>
            </a:pPr>
            <a:r>
              <a:rPr lang="en-US" sz="1540" dirty="0">
                <a:latin typeface="Prata" pitchFamily="34" charset="0"/>
                <a:ea typeface="Prata" pitchFamily="34" charset="-122"/>
                <a:cs typeface="Prata" pitchFamily="34" charset="-120"/>
              </a:rPr>
              <a:t>Improved Resource Allocation</a:t>
            </a:r>
            <a:endParaRPr lang="en-US" sz="1540" dirty="0"/>
          </a:p>
        </p:txBody>
      </p:sp>
      <p:sp>
        <p:nvSpPr>
          <p:cNvPr id="16" name="Text 13"/>
          <p:cNvSpPr/>
          <p:nvPr/>
        </p:nvSpPr>
        <p:spPr>
          <a:xfrm>
            <a:off x="6330752" y="4525467"/>
            <a:ext cx="3325218" cy="1501973"/>
          </a:xfrm>
          <a:prstGeom prst="rect">
            <a:avLst/>
          </a:prstGeom>
          <a:noFill/>
          <a:ln/>
        </p:spPr>
        <p:txBody>
          <a:bodyPr wrap="square" rtlCol="0" anchor="t"/>
          <a:lstStyle/>
          <a:p>
            <a:pPr>
              <a:lnSpc>
                <a:spcPts val="1972"/>
              </a:lnSpc>
            </a:pPr>
            <a:r>
              <a:rPr lang="en-US" sz="1232" dirty="0">
                <a:latin typeface="Raleway" pitchFamily="34" charset="0"/>
                <a:ea typeface="Raleway" pitchFamily="34" charset="-122"/>
                <a:cs typeface="Raleway" pitchFamily="34" charset="-120"/>
              </a:rPr>
              <a:t>By providing real-time intelligence and insights, AI GUN helps security teams optimize the deployment of personnel, equipment, and other resources, ensuring that they are allocated effectively to address the most pressing security concerns.</a:t>
            </a:r>
            <a:endParaRPr lang="en-US" sz="1232"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6|6.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0553BD9-EF3B-4A21-8933-E5E9EE19CD53}">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139</TotalTime>
  <Words>638</Words>
  <Application>Microsoft Office PowerPoint</Application>
  <PresentationFormat>Widescreen</PresentationFormat>
  <Paragraphs>42</Paragraphs>
  <Slides>11</Slides>
  <Notes>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Bradley Hand ITC</vt:lpstr>
      <vt:lpstr>Calibri</vt:lpstr>
      <vt:lpstr>Calibri Light</vt:lpstr>
      <vt:lpstr>Prata</vt:lpstr>
      <vt:lpstr>Raleway</vt:lpstr>
      <vt:lpstr>Office Theme</vt:lpstr>
      <vt:lpstr>PowerPoint Presentation</vt:lpstr>
      <vt:lpstr>PowerPoint Presentation</vt:lpstr>
      <vt:lpstr>MOTION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Aadesh Lawande</dc:creator>
  <cp:lastModifiedBy>Aadesh Lawande</cp:lastModifiedBy>
  <cp:revision>3</cp:revision>
  <dcterms:created xsi:type="dcterms:W3CDTF">2024-04-23T16:06:10Z</dcterms:created>
  <dcterms:modified xsi:type="dcterms:W3CDTF">2024-12-19T19:24:56Z</dcterms:modified>
</cp:coreProperties>
</file>